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8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81" r:id="rId25"/>
    <p:sldId id="282" r:id="rId26"/>
    <p:sldId id="280" r:id="rId2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29CB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9CB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9CB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9CB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2146" y="2811629"/>
            <a:ext cx="15651480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29CB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722" y="4669337"/>
            <a:ext cx="15372555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hyperlink" Target="https://fonda.asso.fr/ressources/fiche-odd-ndeg6-eau-propre-et-assainisseme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rnu.tn/?fbclid=IwAR3zbbNuRQ79q1l9hqexoIoGsTF_tfIaP8qofFbcAkoCH2VyW2ENdMxwXg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e.etudiant.entrepreneur@uma.t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15.png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1438" y="413699"/>
            <a:ext cx="1738788" cy="9928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7137" y="350820"/>
            <a:ext cx="870438" cy="11531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31472" y="587948"/>
            <a:ext cx="1352549" cy="495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4647" y="2096707"/>
            <a:ext cx="10833352" cy="71627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5354" y="3551114"/>
            <a:ext cx="6049645" cy="4672965"/>
          </a:xfrm>
          <a:prstGeom prst="rect">
            <a:avLst/>
          </a:prstGeom>
        </p:spPr>
        <p:txBody>
          <a:bodyPr vert="horz" wrap="square" lIns="0" tIns="390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8700" spc="680" dirty="0"/>
              <a:t>UMA</a:t>
            </a:r>
            <a:r>
              <a:rPr sz="8700" spc="500" dirty="0"/>
              <a:t> </a:t>
            </a:r>
            <a:r>
              <a:rPr sz="8700" spc="-525" dirty="0"/>
              <a:t>PEE</a:t>
            </a:r>
            <a:r>
              <a:rPr sz="8700" spc="500" dirty="0"/>
              <a:t> </a:t>
            </a:r>
            <a:r>
              <a:rPr sz="8700" spc="325" dirty="0"/>
              <a:t>:</a:t>
            </a:r>
            <a:endParaRPr sz="8700"/>
          </a:p>
          <a:p>
            <a:pPr marL="53340" marR="5080">
              <a:lnSpc>
                <a:spcPct val="116300"/>
              </a:lnSpc>
              <a:spcBef>
                <a:spcPts val="575"/>
              </a:spcBef>
            </a:pPr>
            <a:r>
              <a:rPr sz="4050" spc="-235" dirty="0">
                <a:solidFill>
                  <a:srgbClr val="2A366D"/>
                </a:solidFill>
              </a:rPr>
              <a:t>DISPOSITIF</a:t>
            </a:r>
            <a:r>
              <a:rPr sz="4050" spc="-335" dirty="0">
                <a:solidFill>
                  <a:srgbClr val="2A366D"/>
                </a:solidFill>
              </a:rPr>
              <a:t> </a:t>
            </a:r>
            <a:r>
              <a:rPr sz="4050" spc="-10" dirty="0">
                <a:solidFill>
                  <a:srgbClr val="2A366D"/>
                </a:solidFill>
              </a:rPr>
              <a:t>D'INCLUSION ÉCONOMIQUE</a:t>
            </a:r>
            <a:r>
              <a:rPr sz="4050" spc="-395" dirty="0">
                <a:solidFill>
                  <a:srgbClr val="2A366D"/>
                </a:solidFill>
              </a:rPr>
              <a:t> </a:t>
            </a:r>
            <a:r>
              <a:rPr sz="4050" spc="-484" dirty="0">
                <a:solidFill>
                  <a:srgbClr val="2A366D"/>
                </a:solidFill>
              </a:rPr>
              <a:t>ET </a:t>
            </a:r>
            <a:r>
              <a:rPr sz="4050" spc="-254" dirty="0">
                <a:solidFill>
                  <a:srgbClr val="2A366D"/>
                </a:solidFill>
              </a:rPr>
              <a:t>SOCIALE</a:t>
            </a:r>
            <a:r>
              <a:rPr sz="4050" spc="-375" dirty="0">
                <a:solidFill>
                  <a:srgbClr val="2A366D"/>
                </a:solidFill>
              </a:rPr>
              <a:t> </a:t>
            </a:r>
            <a:r>
              <a:rPr sz="4050" spc="-330" dirty="0">
                <a:solidFill>
                  <a:srgbClr val="2A366D"/>
                </a:solidFill>
              </a:rPr>
              <a:t>DES</a:t>
            </a:r>
            <a:r>
              <a:rPr sz="4050" spc="-370" dirty="0">
                <a:solidFill>
                  <a:srgbClr val="2A366D"/>
                </a:solidFill>
              </a:rPr>
              <a:t> </a:t>
            </a:r>
            <a:r>
              <a:rPr sz="4050" spc="-75" dirty="0">
                <a:solidFill>
                  <a:srgbClr val="2A366D"/>
                </a:solidFill>
              </a:rPr>
              <a:t>DIPLÔMÉS </a:t>
            </a:r>
            <a:r>
              <a:rPr sz="4050" spc="-254" dirty="0">
                <a:solidFill>
                  <a:srgbClr val="2A366D"/>
                </a:solidFill>
              </a:rPr>
              <a:t>DE</a:t>
            </a:r>
            <a:r>
              <a:rPr sz="4050" spc="-390" dirty="0">
                <a:solidFill>
                  <a:srgbClr val="2A366D"/>
                </a:solidFill>
              </a:rPr>
              <a:t> </a:t>
            </a:r>
            <a:r>
              <a:rPr sz="4050" spc="-20" dirty="0">
                <a:solidFill>
                  <a:srgbClr val="2A366D"/>
                </a:solidFill>
              </a:rPr>
              <a:t>L'UMA</a:t>
            </a:r>
            <a:endParaRPr sz="4050"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785" y="444532"/>
            <a:ext cx="6974036" cy="1260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054" y="2435067"/>
            <a:ext cx="128422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1917064" algn="l"/>
                <a:tab pos="3587750" algn="l"/>
                <a:tab pos="4667250" algn="l"/>
                <a:tab pos="7343140" algn="l"/>
                <a:tab pos="8233409" algn="l"/>
                <a:tab pos="11343005" algn="l"/>
              </a:tabLst>
            </a:pPr>
            <a:r>
              <a:rPr sz="3900" spc="-10" dirty="0">
                <a:solidFill>
                  <a:srgbClr val="6969AF"/>
                </a:solidFill>
              </a:rPr>
              <a:t>QUELS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105" dirty="0">
                <a:solidFill>
                  <a:srgbClr val="6969AF"/>
                </a:solidFill>
              </a:rPr>
              <a:t>SONT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-320" dirty="0">
                <a:solidFill>
                  <a:srgbClr val="6969AF"/>
                </a:solidFill>
              </a:rPr>
              <a:t>LES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-10" dirty="0">
                <a:solidFill>
                  <a:srgbClr val="6969AF"/>
                </a:solidFill>
              </a:rPr>
              <a:t>CRITÈRES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-25" dirty="0">
                <a:solidFill>
                  <a:srgbClr val="6969AF"/>
                </a:solidFill>
              </a:rPr>
              <a:t>DE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-10" dirty="0">
                <a:solidFill>
                  <a:srgbClr val="6969AF"/>
                </a:solidFill>
              </a:rPr>
              <a:t>SÉLECTION</a:t>
            </a:r>
            <a:r>
              <a:rPr sz="3900" dirty="0">
                <a:solidFill>
                  <a:srgbClr val="6969AF"/>
                </a:solidFill>
              </a:rPr>
              <a:t>	</a:t>
            </a:r>
            <a:r>
              <a:rPr sz="3900" spc="65" dirty="0">
                <a:solidFill>
                  <a:srgbClr val="6969AF"/>
                </a:solidFill>
              </a:rPr>
              <a:t>POUR </a:t>
            </a:r>
            <a:r>
              <a:rPr sz="3900" spc="80" dirty="0">
                <a:solidFill>
                  <a:srgbClr val="6969AF"/>
                </a:solidFill>
              </a:rPr>
              <a:t>OBTENIR</a:t>
            </a:r>
            <a:r>
              <a:rPr sz="3900" spc="120" dirty="0">
                <a:solidFill>
                  <a:srgbClr val="6969AF"/>
                </a:solidFill>
              </a:rPr>
              <a:t> </a:t>
            </a:r>
            <a:r>
              <a:rPr sz="3900" spc="-360" dirty="0">
                <a:solidFill>
                  <a:srgbClr val="6969AF"/>
                </a:solidFill>
              </a:rPr>
              <a:t>LE</a:t>
            </a:r>
            <a:r>
              <a:rPr sz="3900" spc="120" dirty="0">
                <a:solidFill>
                  <a:srgbClr val="6969AF"/>
                </a:solidFill>
              </a:rPr>
              <a:t> </a:t>
            </a:r>
            <a:r>
              <a:rPr sz="3900" spc="-45" dirty="0">
                <a:solidFill>
                  <a:srgbClr val="6969AF"/>
                </a:solidFill>
              </a:rPr>
              <a:t>STATUT</a:t>
            </a:r>
            <a:r>
              <a:rPr sz="3900" spc="120" dirty="0">
                <a:solidFill>
                  <a:srgbClr val="6969AF"/>
                </a:solidFill>
              </a:rPr>
              <a:t> </a:t>
            </a:r>
            <a:r>
              <a:rPr sz="3900" spc="70" dirty="0">
                <a:solidFill>
                  <a:srgbClr val="6969AF"/>
                </a:solidFill>
              </a:rPr>
              <a:t>ÉTUDIANT</a:t>
            </a:r>
            <a:r>
              <a:rPr sz="3900" spc="125" dirty="0">
                <a:solidFill>
                  <a:srgbClr val="6969AF"/>
                </a:solidFill>
              </a:rPr>
              <a:t> </a:t>
            </a:r>
            <a:r>
              <a:rPr sz="3900" dirty="0">
                <a:solidFill>
                  <a:srgbClr val="6969AF"/>
                </a:solidFill>
              </a:rPr>
              <a:t>ENTREPRENEUR</a:t>
            </a:r>
            <a:r>
              <a:rPr sz="3900" spc="120" dirty="0">
                <a:solidFill>
                  <a:srgbClr val="6969AF"/>
                </a:solidFill>
              </a:rPr>
              <a:t> </a:t>
            </a:r>
            <a:r>
              <a:rPr sz="3900" spc="160" dirty="0">
                <a:solidFill>
                  <a:srgbClr val="6969AF"/>
                </a:solidFill>
              </a:rPr>
              <a:t>?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429" y="5187157"/>
            <a:ext cx="133350" cy="13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429" y="7101682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429" y="7739857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429" y="8378032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429" y="9016207"/>
            <a:ext cx="133350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89054" y="4189572"/>
            <a:ext cx="16053435" cy="51308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600" b="1" spc="-10" dirty="0">
                <a:solidFill>
                  <a:srgbClr val="2A366D"/>
                </a:solidFill>
                <a:latin typeface="Arial"/>
                <a:cs typeface="Arial"/>
              </a:rPr>
              <a:t>CRITÈRE</a:t>
            </a:r>
            <a:r>
              <a:rPr sz="3600" b="1" spc="195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A366D"/>
                </a:solidFill>
                <a:latin typeface="Arial"/>
                <a:cs typeface="Arial"/>
              </a:rPr>
              <a:t>OBLIGATOIRE</a:t>
            </a:r>
            <a:r>
              <a:rPr sz="3600" b="1" spc="195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600" b="1" spc="45" dirty="0">
                <a:solidFill>
                  <a:srgbClr val="2A366D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 marL="789305">
              <a:lnSpc>
                <a:spcPct val="100000"/>
              </a:lnSpc>
              <a:spcBef>
                <a:spcPts val="705"/>
              </a:spcBef>
              <a:tabLst>
                <a:tab pos="1977389" algn="l"/>
                <a:tab pos="2734310" algn="l"/>
                <a:tab pos="4284980" algn="l"/>
                <a:tab pos="5774055" algn="l"/>
                <a:tab pos="6391910" algn="l"/>
              </a:tabLst>
            </a:pPr>
            <a:r>
              <a:rPr sz="3600" spc="409" dirty="0">
                <a:latin typeface="Calibri"/>
                <a:cs typeface="Calibri"/>
              </a:rPr>
              <a:t>Idée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9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25" dirty="0">
                <a:latin typeface="Calibri"/>
                <a:cs typeface="Calibri"/>
              </a:rPr>
              <a:t>projet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05" dirty="0">
                <a:latin typeface="Calibri"/>
                <a:cs typeface="Calibri"/>
              </a:rPr>
              <a:t>claire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90" dirty="0">
                <a:latin typeface="Calibri"/>
                <a:cs typeface="Calibri"/>
              </a:rPr>
              <a:t>et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05" dirty="0">
                <a:latin typeface="Calibri"/>
                <a:cs typeface="Calibri"/>
              </a:rPr>
              <a:t>innovante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40" dirty="0">
                <a:solidFill>
                  <a:srgbClr val="2A366D"/>
                </a:solidFill>
                <a:latin typeface="Arial"/>
                <a:cs typeface="Arial"/>
              </a:rPr>
              <a:t>CRITÈRES</a:t>
            </a:r>
            <a:r>
              <a:rPr sz="3600" b="1" spc="4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600" b="1" spc="75" dirty="0">
                <a:solidFill>
                  <a:srgbClr val="2A366D"/>
                </a:solidFill>
                <a:latin typeface="Arial"/>
                <a:cs typeface="Arial"/>
              </a:rPr>
              <a:t>OPTIONNELS</a:t>
            </a:r>
            <a:r>
              <a:rPr sz="3600" b="1" spc="4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600" b="1" spc="45" dirty="0">
                <a:solidFill>
                  <a:srgbClr val="2A366D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 marL="789305">
              <a:lnSpc>
                <a:spcPct val="100000"/>
              </a:lnSpc>
              <a:spcBef>
                <a:spcPts val="705"/>
              </a:spcBef>
              <a:tabLst>
                <a:tab pos="2870200" algn="l"/>
                <a:tab pos="4112260" algn="l"/>
                <a:tab pos="4881245" algn="l"/>
                <a:tab pos="6199505" algn="l"/>
                <a:tab pos="6892925" algn="l"/>
                <a:tab pos="7662545" algn="l"/>
              </a:tabLst>
            </a:pPr>
            <a:r>
              <a:rPr sz="3600" spc="280" dirty="0">
                <a:latin typeface="Calibri"/>
                <a:cs typeface="Calibri"/>
              </a:rPr>
              <a:t>Activités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75" dirty="0">
                <a:latin typeface="Calibri"/>
                <a:cs typeface="Calibri"/>
              </a:rPr>
              <a:t>dans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35" dirty="0">
                <a:latin typeface="Calibri"/>
                <a:cs typeface="Calibri"/>
              </a:rPr>
              <a:t>les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00" dirty="0">
                <a:latin typeface="Calibri"/>
                <a:cs typeface="Calibri"/>
              </a:rPr>
              <a:t>clubs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180" dirty="0">
                <a:latin typeface="Calibri"/>
                <a:cs typeface="Calibri"/>
              </a:rPr>
              <a:t>ou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35" dirty="0">
                <a:latin typeface="Calibri"/>
                <a:cs typeface="Calibri"/>
              </a:rPr>
              <a:t>les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45" dirty="0">
                <a:latin typeface="Calibri"/>
                <a:cs typeface="Calibri"/>
              </a:rPr>
              <a:t>associations</a:t>
            </a:r>
            <a:endParaRPr sz="3600">
              <a:latin typeface="Calibri"/>
              <a:cs typeface="Calibri"/>
            </a:endParaRPr>
          </a:p>
          <a:p>
            <a:pPr marL="789305" marR="5080">
              <a:lnSpc>
                <a:spcPct val="116300"/>
              </a:lnSpc>
              <a:spcBef>
                <a:spcPts val="5"/>
              </a:spcBef>
              <a:tabLst>
                <a:tab pos="2280920" algn="l"/>
                <a:tab pos="3038475" algn="l"/>
                <a:tab pos="3445510" algn="l"/>
                <a:tab pos="4202430" algn="l"/>
                <a:tab pos="6583045" algn="l"/>
                <a:tab pos="7119620" algn="l"/>
                <a:tab pos="7276465" algn="l"/>
                <a:tab pos="7829550" algn="l"/>
                <a:tab pos="8034020" algn="l"/>
                <a:tab pos="9472930" algn="l"/>
                <a:tab pos="9921240" algn="l"/>
                <a:tab pos="10746105" algn="l"/>
                <a:tab pos="11194415" algn="l"/>
                <a:tab pos="11951335" algn="l"/>
                <a:tab pos="12860020" algn="l"/>
              </a:tabLst>
            </a:pPr>
            <a:r>
              <a:rPr sz="3600" spc="275" dirty="0">
                <a:latin typeface="Calibri"/>
                <a:cs typeface="Calibri"/>
              </a:rPr>
              <a:t>Lettre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9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80" dirty="0">
                <a:latin typeface="Calibri"/>
                <a:cs typeface="Calibri"/>
              </a:rPr>
              <a:t>recommandation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54" dirty="0">
                <a:latin typeface="Calibri"/>
                <a:cs typeface="Calibri"/>
              </a:rPr>
              <a:t>du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55" dirty="0">
                <a:latin typeface="Calibri"/>
                <a:cs typeface="Calibri"/>
              </a:rPr>
              <a:t>centre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90" dirty="0">
                <a:latin typeface="Calibri"/>
                <a:cs typeface="Calibri"/>
              </a:rPr>
              <a:t>«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725" dirty="0">
                <a:latin typeface="Calibri"/>
                <a:cs typeface="Calibri"/>
              </a:rPr>
              <a:t>4C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90" dirty="0">
                <a:latin typeface="Calibri"/>
                <a:cs typeface="Calibri"/>
              </a:rPr>
              <a:t>»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9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00" dirty="0">
                <a:latin typeface="Calibri"/>
                <a:cs typeface="Calibri"/>
              </a:rPr>
              <a:t>son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20" dirty="0">
                <a:latin typeface="Calibri"/>
                <a:cs typeface="Calibri"/>
              </a:rPr>
              <a:t>établissement </a:t>
            </a:r>
            <a:r>
              <a:rPr sz="3600" spc="275" dirty="0">
                <a:latin typeface="Calibri"/>
                <a:cs typeface="Calibri"/>
              </a:rPr>
              <a:t>Attestation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84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90" dirty="0">
                <a:latin typeface="Calibri"/>
                <a:cs typeface="Calibri"/>
              </a:rPr>
              <a:t>formation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180" dirty="0">
                <a:latin typeface="Calibri"/>
                <a:cs typeface="Calibri"/>
              </a:rPr>
              <a:t>ou</a:t>
            </a:r>
            <a:r>
              <a:rPr sz="3600" dirty="0">
                <a:latin typeface="Calibri"/>
                <a:cs typeface="Calibri"/>
              </a:rPr>
              <a:t>		</a:t>
            </a:r>
            <a:r>
              <a:rPr sz="3600" spc="49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45" dirty="0">
                <a:latin typeface="Calibri"/>
                <a:cs typeface="Calibri"/>
              </a:rPr>
              <a:t>certification</a:t>
            </a:r>
            <a:endParaRPr sz="3600">
              <a:latin typeface="Calibri"/>
              <a:cs typeface="Calibri"/>
            </a:endParaRPr>
          </a:p>
          <a:p>
            <a:pPr marL="789305">
              <a:lnSpc>
                <a:spcPct val="100000"/>
              </a:lnSpc>
              <a:spcBef>
                <a:spcPts val="705"/>
              </a:spcBef>
              <a:tabLst>
                <a:tab pos="2811780" algn="l"/>
                <a:tab pos="3569335" algn="l"/>
                <a:tab pos="4161154" algn="l"/>
                <a:tab pos="5877560" algn="l"/>
                <a:tab pos="8186420" algn="l"/>
                <a:tab pos="8804275" algn="l"/>
              </a:tabLst>
            </a:pPr>
            <a:r>
              <a:rPr sz="3600" spc="300" dirty="0">
                <a:latin typeface="Calibri"/>
                <a:cs typeface="Calibri"/>
              </a:rPr>
              <a:t>Maitrise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9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05" dirty="0">
                <a:latin typeface="Calibri"/>
                <a:cs typeface="Calibri"/>
              </a:rPr>
              <a:t>la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90" dirty="0">
                <a:latin typeface="Calibri"/>
                <a:cs typeface="Calibri"/>
              </a:rPr>
              <a:t>langue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390" dirty="0">
                <a:latin typeface="Calibri"/>
                <a:cs typeface="Calibri"/>
              </a:rPr>
              <a:t>française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290" dirty="0">
                <a:latin typeface="Calibri"/>
                <a:cs typeface="Calibri"/>
              </a:rPr>
              <a:t>et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425" dirty="0">
                <a:latin typeface="Calibri"/>
                <a:cs typeface="Calibri"/>
              </a:rPr>
              <a:t>anglaise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0672" y="902467"/>
            <a:ext cx="1590674" cy="581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83816" y="697492"/>
            <a:ext cx="2045413" cy="11679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8884" y="623524"/>
            <a:ext cx="1023935" cy="1356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7710" y="5895522"/>
            <a:ext cx="5979795" cy="38100"/>
          </a:xfrm>
          <a:custGeom>
            <a:avLst/>
            <a:gdLst/>
            <a:ahLst/>
            <a:cxnLst/>
            <a:rect l="l" t="t" r="r" b="b"/>
            <a:pathLst>
              <a:path w="5979794" h="38100">
                <a:moveTo>
                  <a:pt x="0" y="38099"/>
                </a:moveTo>
                <a:lnTo>
                  <a:pt x="0" y="0"/>
                </a:lnTo>
                <a:lnTo>
                  <a:pt x="5979585" y="0"/>
                </a:lnTo>
                <a:lnTo>
                  <a:pt x="5979585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13708" y="7810047"/>
            <a:ext cx="1006475" cy="38100"/>
          </a:xfrm>
          <a:custGeom>
            <a:avLst/>
            <a:gdLst/>
            <a:ahLst/>
            <a:cxnLst/>
            <a:rect l="l" t="t" r="r" b="b"/>
            <a:pathLst>
              <a:path w="1006475" h="38100">
                <a:moveTo>
                  <a:pt x="1006303" y="38099"/>
                </a:moveTo>
                <a:lnTo>
                  <a:pt x="0" y="38099"/>
                </a:lnTo>
                <a:lnTo>
                  <a:pt x="0" y="0"/>
                </a:lnTo>
                <a:lnTo>
                  <a:pt x="1006303" y="0"/>
                </a:lnTo>
                <a:lnTo>
                  <a:pt x="100630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2065">
              <a:lnSpc>
                <a:spcPct val="116300"/>
              </a:lnSpc>
              <a:spcBef>
                <a:spcPts val="100"/>
              </a:spcBef>
              <a:tabLst>
                <a:tab pos="848994" algn="l"/>
                <a:tab pos="2520315" algn="l"/>
                <a:tab pos="8341995" algn="l"/>
                <a:tab pos="12287250" algn="l"/>
                <a:tab pos="13963650" algn="l"/>
              </a:tabLst>
            </a:pPr>
            <a:r>
              <a:rPr spc="450" dirty="0">
                <a:latin typeface="Calibri"/>
                <a:cs typeface="Calibri"/>
              </a:rPr>
              <a:t>De</a:t>
            </a:r>
            <a:r>
              <a:rPr dirty="0">
                <a:latin typeface="Calibri"/>
                <a:cs typeface="Calibri"/>
              </a:rPr>
              <a:t>	</a:t>
            </a:r>
            <a:r>
              <a:rPr spc="310" dirty="0">
                <a:latin typeface="Calibri"/>
                <a:cs typeface="Calibri"/>
              </a:rPr>
              <a:t>niveau</a:t>
            </a:r>
            <a:r>
              <a:rPr dirty="0">
                <a:latin typeface="Calibri"/>
                <a:cs typeface="Calibri"/>
              </a:rPr>
              <a:t>	</a:t>
            </a:r>
            <a:r>
              <a:rPr spc="245" dirty="0"/>
              <a:t>Statut</a:t>
            </a:r>
            <a:r>
              <a:rPr spc="415" dirty="0"/>
              <a:t> </a:t>
            </a:r>
            <a:r>
              <a:rPr spc="295" dirty="0"/>
              <a:t>Etudiant-</a:t>
            </a:r>
            <a:r>
              <a:rPr spc="225" dirty="0"/>
              <a:t>Entrepreneur</a:t>
            </a:r>
            <a:r>
              <a:rPr spc="420" dirty="0"/>
              <a:t> </a:t>
            </a:r>
            <a:r>
              <a:rPr spc="305" dirty="0">
                <a:solidFill>
                  <a:srgbClr val="29CB7D"/>
                </a:solidFill>
              </a:rPr>
              <a:t>initiateur</a:t>
            </a:r>
            <a:r>
              <a:rPr spc="450" dirty="0">
                <a:solidFill>
                  <a:srgbClr val="29CB7D"/>
                </a:solidFill>
              </a:rPr>
              <a:t> </a:t>
            </a:r>
            <a:r>
              <a:rPr spc="635" dirty="0">
                <a:latin typeface="Calibri"/>
                <a:cs typeface="Calibri"/>
              </a:rPr>
              <a:t>à</a:t>
            </a:r>
            <a:r>
              <a:rPr dirty="0">
                <a:latin typeface="Calibri"/>
                <a:cs typeface="Calibri"/>
              </a:rPr>
              <a:t>	</a:t>
            </a:r>
            <a:r>
              <a:rPr spc="310" dirty="0">
                <a:latin typeface="Calibri"/>
                <a:cs typeface="Calibri"/>
              </a:rPr>
              <a:t>niveau</a:t>
            </a:r>
            <a:r>
              <a:rPr dirty="0">
                <a:latin typeface="Calibri"/>
                <a:cs typeface="Calibri"/>
              </a:rPr>
              <a:t>	</a:t>
            </a:r>
            <a:r>
              <a:rPr spc="235" dirty="0"/>
              <a:t>Statut </a:t>
            </a:r>
            <a:r>
              <a:rPr spc="295" dirty="0"/>
              <a:t>Etudiant-</a:t>
            </a:r>
            <a:r>
              <a:rPr spc="225" dirty="0"/>
              <a:t>Entrepreneur</a:t>
            </a:r>
            <a:r>
              <a:rPr spc="240" dirty="0"/>
              <a:t> </a:t>
            </a:r>
            <a:r>
              <a:rPr spc="254" dirty="0">
                <a:solidFill>
                  <a:srgbClr val="DD3BAF"/>
                </a:solidFill>
              </a:rPr>
              <a:t>innovateur</a:t>
            </a:r>
            <a:r>
              <a:rPr spc="260" dirty="0">
                <a:solidFill>
                  <a:srgbClr val="DD3BAF"/>
                </a:solidFill>
              </a:rPr>
              <a:t> </a:t>
            </a:r>
            <a:r>
              <a:rPr spc="100" dirty="0">
                <a:latin typeface="Calibri"/>
                <a:cs typeface="Calibri"/>
              </a:rPr>
              <a:t>:</a:t>
            </a:r>
            <a:r>
              <a:rPr dirty="0">
                <a:latin typeface="Calibri"/>
                <a:cs typeface="Calibri"/>
              </a:rPr>
              <a:t>	</a:t>
            </a:r>
            <a:r>
              <a:rPr spc="240" dirty="0"/>
              <a:t>présence</a:t>
            </a:r>
            <a:r>
              <a:rPr spc="305" dirty="0"/>
              <a:t> </a:t>
            </a:r>
            <a:r>
              <a:rPr spc="335" dirty="0"/>
              <a:t>de</a:t>
            </a:r>
            <a:r>
              <a:rPr spc="310" dirty="0"/>
              <a:t> </a:t>
            </a:r>
            <a:r>
              <a:rPr dirty="0"/>
              <a:t>Business</a:t>
            </a:r>
            <a:r>
              <a:rPr spc="310" dirty="0"/>
              <a:t> </a:t>
            </a:r>
            <a:r>
              <a:rPr spc="150" dirty="0"/>
              <a:t>Plan</a:t>
            </a:r>
          </a:p>
          <a:p>
            <a:pPr marL="25400">
              <a:lnSpc>
                <a:spcPct val="100000"/>
              </a:lnSpc>
              <a:spcBef>
                <a:spcPts val="35"/>
              </a:spcBef>
            </a:pPr>
            <a:endParaRPr sz="4950"/>
          </a:p>
          <a:p>
            <a:pPr marL="38100">
              <a:lnSpc>
                <a:spcPct val="100000"/>
              </a:lnSpc>
              <a:tabLst>
                <a:tab pos="1054100" algn="l"/>
                <a:tab pos="2929890" algn="l"/>
                <a:tab pos="4702810" algn="l"/>
                <a:tab pos="10299700" algn="l"/>
                <a:tab pos="13169900" algn="l"/>
                <a:tab pos="13867765" algn="l"/>
              </a:tabLst>
            </a:pPr>
            <a:r>
              <a:rPr spc="450" dirty="0">
                <a:latin typeface="Calibri"/>
                <a:cs typeface="Calibri"/>
              </a:rPr>
              <a:t>De</a:t>
            </a:r>
            <a:r>
              <a:rPr dirty="0">
                <a:latin typeface="Calibri"/>
                <a:cs typeface="Calibri"/>
              </a:rPr>
              <a:t>	</a:t>
            </a:r>
            <a:r>
              <a:rPr spc="310" dirty="0">
                <a:latin typeface="Calibri"/>
                <a:cs typeface="Calibri"/>
              </a:rPr>
              <a:t>niveau</a:t>
            </a:r>
            <a:r>
              <a:rPr dirty="0">
                <a:latin typeface="Calibri"/>
                <a:cs typeface="Calibri"/>
              </a:rPr>
              <a:t>	</a:t>
            </a:r>
            <a:r>
              <a:rPr spc="235" dirty="0"/>
              <a:t>Statut</a:t>
            </a:r>
            <a:r>
              <a:rPr dirty="0"/>
              <a:t>	</a:t>
            </a:r>
            <a:r>
              <a:rPr spc="295" dirty="0"/>
              <a:t>Etudiant-</a:t>
            </a:r>
            <a:r>
              <a:rPr spc="215" dirty="0"/>
              <a:t>Entrepreneur</a:t>
            </a:r>
            <a:r>
              <a:rPr dirty="0"/>
              <a:t>	</a:t>
            </a:r>
            <a:r>
              <a:rPr spc="245" dirty="0">
                <a:solidFill>
                  <a:srgbClr val="DD3BAF"/>
                </a:solidFill>
              </a:rPr>
              <a:t>innovateur</a:t>
            </a:r>
            <a:r>
              <a:rPr dirty="0">
                <a:solidFill>
                  <a:srgbClr val="DD3BAF"/>
                </a:solidFill>
              </a:rPr>
              <a:t>	</a:t>
            </a:r>
            <a:r>
              <a:rPr spc="635" dirty="0">
                <a:latin typeface="Calibri"/>
                <a:cs typeface="Calibri"/>
              </a:rPr>
              <a:t>à</a:t>
            </a:r>
            <a:r>
              <a:rPr dirty="0">
                <a:latin typeface="Calibri"/>
                <a:cs typeface="Calibri"/>
              </a:rPr>
              <a:t>	</a:t>
            </a:r>
            <a:r>
              <a:rPr spc="310" dirty="0">
                <a:latin typeface="Calibri"/>
                <a:cs typeface="Calibri"/>
              </a:rPr>
              <a:t>niveau</a:t>
            </a:r>
          </a:p>
          <a:p>
            <a:pPr marL="38100">
              <a:lnSpc>
                <a:spcPct val="100000"/>
              </a:lnSpc>
              <a:spcBef>
                <a:spcPts val="705"/>
              </a:spcBef>
              <a:tabLst>
                <a:tab pos="9832975" algn="l"/>
              </a:tabLst>
            </a:pPr>
            <a:r>
              <a:rPr spc="245" dirty="0"/>
              <a:t>Statut</a:t>
            </a:r>
            <a:r>
              <a:rPr spc="235" dirty="0"/>
              <a:t> </a:t>
            </a:r>
            <a:r>
              <a:rPr spc="295" dirty="0"/>
              <a:t>Etudiant-</a:t>
            </a:r>
            <a:r>
              <a:rPr spc="225" dirty="0"/>
              <a:t>Entrepreneur</a:t>
            </a:r>
            <a:r>
              <a:rPr spc="235" dirty="0"/>
              <a:t> </a:t>
            </a:r>
            <a:r>
              <a:rPr spc="285" dirty="0">
                <a:solidFill>
                  <a:srgbClr val="A066CB"/>
                </a:solidFill>
              </a:rPr>
              <a:t>promoteur</a:t>
            </a:r>
            <a:r>
              <a:rPr spc="240" dirty="0">
                <a:solidFill>
                  <a:srgbClr val="A066CB"/>
                </a:solidFill>
              </a:rPr>
              <a:t> </a:t>
            </a:r>
            <a:r>
              <a:rPr spc="100" dirty="0">
                <a:latin typeface="Calibri"/>
                <a:cs typeface="Calibri"/>
              </a:rPr>
              <a:t>:</a:t>
            </a:r>
            <a:r>
              <a:rPr dirty="0">
                <a:latin typeface="Calibri"/>
                <a:cs typeface="Calibri"/>
              </a:rPr>
              <a:t>	</a:t>
            </a:r>
            <a:r>
              <a:rPr u="heavy" spc="335" dirty="0">
                <a:uFill>
                  <a:solidFill>
                    <a:srgbClr val="000000"/>
                  </a:solidFill>
                </a:uFill>
              </a:rPr>
              <a:t>création</a:t>
            </a:r>
            <a:r>
              <a:rPr u="heavy" spc="2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235" dirty="0">
                <a:uFill>
                  <a:solidFill>
                    <a:srgbClr val="000000"/>
                  </a:solidFill>
                </a:uFill>
              </a:rPr>
              <a:t>d’entre</a:t>
            </a:r>
            <a:r>
              <a:rPr spc="235" dirty="0"/>
              <a:t>prise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  <a:tabLst>
                <a:tab pos="1880870" algn="l"/>
                <a:tab pos="3521710" algn="l"/>
                <a:tab pos="4585970" algn="l"/>
                <a:tab pos="7205345" algn="l"/>
                <a:tab pos="8085455" algn="l"/>
                <a:tab pos="11127740" algn="l"/>
                <a:tab pos="12804775" algn="l"/>
                <a:tab pos="14928850" algn="l"/>
              </a:tabLst>
            </a:pPr>
            <a:r>
              <a:rPr sz="3800" spc="-10" dirty="0">
                <a:solidFill>
                  <a:srgbClr val="6969AF"/>
                </a:solidFill>
              </a:rPr>
              <a:t>QUELS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105" dirty="0">
                <a:solidFill>
                  <a:srgbClr val="6969AF"/>
                </a:solidFill>
              </a:rPr>
              <a:t>SONT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-310" dirty="0">
                <a:solidFill>
                  <a:srgbClr val="6969AF"/>
                </a:solidFill>
              </a:rPr>
              <a:t>LES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-10" dirty="0">
                <a:solidFill>
                  <a:srgbClr val="6969AF"/>
                </a:solidFill>
              </a:rPr>
              <a:t>CRITÈRES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-25" dirty="0">
                <a:solidFill>
                  <a:srgbClr val="6969AF"/>
                </a:solidFill>
              </a:rPr>
              <a:t>DE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-10" dirty="0">
                <a:solidFill>
                  <a:srgbClr val="6969AF"/>
                </a:solidFill>
              </a:rPr>
              <a:t>SÉLECTION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60" dirty="0">
                <a:solidFill>
                  <a:srgbClr val="6969AF"/>
                </a:solidFill>
              </a:rPr>
              <a:t>POUR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-10" dirty="0">
                <a:solidFill>
                  <a:srgbClr val="6969AF"/>
                </a:solidFill>
              </a:rPr>
              <a:t>PASSER</a:t>
            </a:r>
            <a:r>
              <a:rPr sz="3800" dirty="0">
                <a:solidFill>
                  <a:srgbClr val="6969AF"/>
                </a:solidFill>
              </a:rPr>
              <a:t>	</a:t>
            </a:r>
            <a:r>
              <a:rPr sz="3800" spc="120" dirty="0">
                <a:solidFill>
                  <a:srgbClr val="6969AF"/>
                </a:solidFill>
              </a:rPr>
              <a:t>EN </a:t>
            </a:r>
            <a:r>
              <a:rPr sz="3800" spc="180" dirty="0">
                <a:solidFill>
                  <a:srgbClr val="6969AF"/>
                </a:solidFill>
              </a:rPr>
              <a:t>NIVEAU</a:t>
            </a:r>
            <a:r>
              <a:rPr sz="3800" spc="85" dirty="0">
                <a:solidFill>
                  <a:srgbClr val="6969AF"/>
                </a:solidFill>
              </a:rPr>
              <a:t> </a:t>
            </a:r>
            <a:r>
              <a:rPr sz="3800" dirty="0">
                <a:solidFill>
                  <a:srgbClr val="6969AF"/>
                </a:solidFill>
              </a:rPr>
              <a:t>DE</a:t>
            </a:r>
            <a:r>
              <a:rPr sz="3800" spc="85" dirty="0">
                <a:solidFill>
                  <a:srgbClr val="6969AF"/>
                </a:solidFill>
              </a:rPr>
              <a:t> </a:t>
            </a:r>
            <a:r>
              <a:rPr sz="3800" spc="-40" dirty="0">
                <a:solidFill>
                  <a:srgbClr val="6969AF"/>
                </a:solidFill>
              </a:rPr>
              <a:t>STATUT</a:t>
            </a:r>
            <a:r>
              <a:rPr sz="3800" spc="85" dirty="0">
                <a:solidFill>
                  <a:srgbClr val="6969AF"/>
                </a:solidFill>
              </a:rPr>
              <a:t> </a:t>
            </a:r>
            <a:r>
              <a:rPr sz="3800" spc="70" dirty="0">
                <a:solidFill>
                  <a:srgbClr val="6969AF"/>
                </a:solidFill>
              </a:rPr>
              <a:t>ÉTUDIANT</a:t>
            </a:r>
            <a:r>
              <a:rPr sz="3800" spc="85" dirty="0">
                <a:solidFill>
                  <a:srgbClr val="6969AF"/>
                </a:solidFill>
              </a:rPr>
              <a:t> </a:t>
            </a:r>
            <a:r>
              <a:rPr sz="3800" dirty="0">
                <a:solidFill>
                  <a:srgbClr val="6969AF"/>
                </a:solidFill>
              </a:rPr>
              <a:t>ENTREPRENEUR</a:t>
            </a:r>
            <a:r>
              <a:rPr sz="3800" spc="85" dirty="0">
                <a:solidFill>
                  <a:srgbClr val="6969AF"/>
                </a:solidFill>
              </a:rPr>
              <a:t> </a:t>
            </a:r>
            <a:r>
              <a:rPr sz="3800" spc="155" dirty="0">
                <a:solidFill>
                  <a:srgbClr val="6969AF"/>
                </a:solidFill>
              </a:rPr>
              <a:t>?</a:t>
            </a:r>
            <a:endParaRPr sz="38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0672" y="902469"/>
            <a:ext cx="1590674" cy="581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83816" y="697495"/>
            <a:ext cx="2045413" cy="1167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8884" y="623527"/>
            <a:ext cx="1023935" cy="1356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100"/>
              </a:spcBef>
            </a:pPr>
            <a:r>
              <a:rPr sz="6200" spc="500" dirty="0">
                <a:solidFill>
                  <a:srgbClr val="2A366D"/>
                </a:solidFill>
                <a:latin typeface="Calibri"/>
                <a:cs typeface="Calibri"/>
              </a:rPr>
              <a:t>Procédure</a:t>
            </a:r>
            <a:r>
              <a:rPr sz="6200" spc="420" dirty="0">
                <a:solidFill>
                  <a:srgbClr val="2A366D"/>
                </a:solidFill>
                <a:latin typeface="Calibri"/>
                <a:cs typeface="Calibri"/>
              </a:rPr>
              <a:t> </a:t>
            </a:r>
            <a:r>
              <a:rPr sz="6200" spc="434" dirty="0">
                <a:solidFill>
                  <a:srgbClr val="2A366D"/>
                </a:solidFill>
                <a:latin typeface="Calibri"/>
                <a:cs typeface="Calibri"/>
              </a:rPr>
              <a:t>d'obtention</a:t>
            </a:r>
            <a:r>
              <a:rPr sz="6200" spc="420" dirty="0">
                <a:solidFill>
                  <a:srgbClr val="2A366D"/>
                </a:solidFill>
                <a:latin typeface="Calibri"/>
                <a:cs typeface="Calibri"/>
              </a:rPr>
              <a:t> </a:t>
            </a:r>
            <a:r>
              <a:rPr sz="6200" spc="560" dirty="0">
                <a:solidFill>
                  <a:srgbClr val="2A366D"/>
                </a:solidFill>
                <a:latin typeface="Calibri"/>
                <a:cs typeface="Calibri"/>
              </a:rPr>
              <a:t>du</a:t>
            </a:r>
            <a:r>
              <a:rPr sz="6200" spc="420" dirty="0">
                <a:solidFill>
                  <a:srgbClr val="2A366D"/>
                </a:solidFill>
                <a:latin typeface="Calibri"/>
                <a:cs typeface="Calibri"/>
              </a:rPr>
              <a:t> </a:t>
            </a:r>
            <a:r>
              <a:rPr sz="6200" spc="795" dirty="0">
                <a:solidFill>
                  <a:srgbClr val="2A366D"/>
                </a:solidFill>
                <a:latin typeface="Calibri"/>
                <a:cs typeface="Calibri"/>
              </a:rPr>
              <a:t>SNEE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136" y="4902914"/>
            <a:ext cx="4381500" cy="1054100"/>
          </a:xfrm>
          <a:custGeom>
            <a:avLst/>
            <a:gdLst/>
            <a:ahLst/>
            <a:cxnLst/>
            <a:rect l="l" t="t" r="r" b="b"/>
            <a:pathLst>
              <a:path w="4381500" h="1054100">
                <a:moveTo>
                  <a:pt x="3934881" y="1053762"/>
                </a:moveTo>
                <a:lnTo>
                  <a:pt x="458992" y="1053762"/>
                </a:lnTo>
                <a:lnTo>
                  <a:pt x="434300" y="1050416"/>
                </a:lnTo>
                <a:lnTo>
                  <a:pt x="388718" y="1040033"/>
                </a:lnTo>
                <a:lnTo>
                  <a:pt x="344723" y="1025821"/>
                </a:lnTo>
                <a:lnTo>
                  <a:pt x="302500" y="1007967"/>
                </a:lnTo>
                <a:lnTo>
                  <a:pt x="262238" y="986658"/>
                </a:lnTo>
                <a:lnTo>
                  <a:pt x="224122" y="962080"/>
                </a:lnTo>
                <a:lnTo>
                  <a:pt x="188340" y="934421"/>
                </a:lnTo>
                <a:lnTo>
                  <a:pt x="155079" y="903867"/>
                </a:lnTo>
                <a:lnTo>
                  <a:pt x="124525" y="870606"/>
                </a:lnTo>
                <a:lnTo>
                  <a:pt x="96866" y="834824"/>
                </a:lnTo>
                <a:lnTo>
                  <a:pt x="72288" y="796708"/>
                </a:lnTo>
                <a:lnTo>
                  <a:pt x="50979" y="756446"/>
                </a:lnTo>
                <a:lnTo>
                  <a:pt x="33125" y="714223"/>
                </a:lnTo>
                <a:lnTo>
                  <a:pt x="18913" y="670228"/>
                </a:lnTo>
                <a:lnTo>
                  <a:pt x="8530" y="624647"/>
                </a:lnTo>
                <a:lnTo>
                  <a:pt x="2163" y="577666"/>
                </a:lnTo>
                <a:lnTo>
                  <a:pt x="0" y="529473"/>
                </a:lnTo>
                <a:lnTo>
                  <a:pt x="2163" y="481280"/>
                </a:lnTo>
                <a:lnTo>
                  <a:pt x="8530" y="434300"/>
                </a:lnTo>
                <a:lnTo>
                  <a:pt x="18913" y="388718"/>
                </a:lnTo>
                <a:lnTo>
                  <a:pt x="33125" y="344723"/>
                </a:lnTo>
                <a:lnTo>
                  <a:pt x="50979" y="302500"/>
                </a:lnTo>
                <a:lnTo>
                  <a:pt x="72288" y="262238"/>
                </a:lnTo>
                <a:lnTo>
                  <a:pt x="96866" y="224122"/>
                </a:lnTo>
                <a:lnTo>
                  <a:pt x="124525" y="188340"/>
                </a:lnTo>
                <a:lnTo>
                  <a:pt x="155079" y="155079"/>
                </a:lnTo>
                <a:lnTo>
                  <a:pt x="188340" y="124525"/>
                </a:lnTo>
                <a:lnTo>
                  <a:pt x="224122" y="96866"/>
                </a:lnTo>
                <a:lnTo>
                  <a:pt x="262238" y="72288"/>
                </a:lnTo>
                <a:lnTo>
                  <a:pt x="302500" y="50979"/>
                </a:lnTo>
                <a:lnTo>
                  <a:pt x="344723" y="33125"/>
                </a:lnTo>
                <a:lnTo>
                  <a:pt x="388718" y="18913"/>
                </a:lnTo>
                <a:lnTo>
                  <a:pt x="434300" y="8530"/>
                </a:lnTo>
                <a:lnTo>
                  <a:pt x="481280" y="2163"/>
                </a:lnTo>
                <a:lnTo>
                  <a:pt x="529471" y="0"/>
                </a:lnTo>
                <a:lnTo>
                  <a:pt x="3864402" y="0"/>
                </a:lnTo>
                <a:lnTo>
                  <a:pt x="3912593" y="2163"/>
                </a:lnTo>
                <a:lnTo>
                  <a:pt x="3959573" y="8530"/>
                </a:lnTo>
                <a:lnTo>
                  <a:pt x="4005155" y="18913"/>
                </a:lnTo>
                <a:lnTo>
                  <a:pt x="4049150" y="33125"/>
                </a:lnTo>
                <a:lnTo>
                  <a:pt x="4091373" y="50979"/>
                </a:lnTo>
                <a:lnTo>
                  <a:pt x="4131635" y="72288"/>
                </a:lnTo>
                <a:lnTo>
                  <a:pt x="4169751" y="96866"/>
                </a:lnTo>
                <a:lnTo>
                  <a:pt x="4205533" y="124525"/>
                </a:lnTo>
                <a:lnTo>
                  <a:pt x="4238794" y="155079"/>
                </a:lnTo>
                <a:lnTo>
                  <a:pt x="4269348" y="188340"/>
                </a:lnTo>
                <a:lnTo>
                  <a:pt x="4297007" y="224122"/>
                </a:lnTo>
                <a:lnTo>
                  <a:pt x="4321585" y="262238"/>
                </a:lnTo>
                <a:lnTo>
                  <a:pt x="4342894" y="302500"/>
                </a:lnTo>
                <a:lnTo>
                  <a:pt x="4360748" y="344723"/>
                </a:lnTo>
                <a:lnTo>
                  <a:pt x="4374960" y="388718"/>
                </a:lnTo>
                <a:lnTo>
                  <a:pt x="4381435" y="417143"/>
                </a:lnTo>
                <a:lnTo>
                  <a:pt x="4381435" y="641803"/>
                </a:lnTo>
                <a:lnTo>
                  <a:pt x="4360748" y="714223"/>
                </a:lnTo>
                <a:lnTo>
                  <a:pt x="4342894" y="756446"/>
                </a:lnTo>
                <a:lnTo>
                  <a:pt x="4321585" y="796708"/>
                </a:lnTo>
                <a:lnTo>
                  <a:pt x="4297007" y="834824"/>
                </a:lnTo>
                <a:lnTo>
                  <a:pt x="4269348" y="870606"/>
                </a:lnTo>
                <a:lnTo>
                  <a:pt x="4238794" y="903867"/>
                </a:lnTo>
                <a:lnTo>
                  <a:pt x="4205533" y="934421"/>
                </a:lnTo>
                <a:lnTo>
                  <a:pt x="4169751" y="962080"/>
                </a:lnTo>
                <a:lnTo>
                  <a:pt x="4131635" y="986658"/>
                </a:lnTo>
                <a:lnTo>
                  <a:pt x="4091373" y="1007967"/>
                </a:lnTo>
                <a:lnTo>
                  <a:pt x="4049150" y="1025821"/>
                </a:lnTo>
                <a:lnTo>
                  <a:pt x="4005155" y="1040033"/>
                </a:lnTo>
                <a:lnTo>
                  <a:pt x="3959573" y="1050416"/>
                </a:lnTo>
                <a:lnTo>
                  <a:pt x="3934881" y="1053762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9549" y="5202471"/>
            <a:ext cx="366141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160" dirty="0">
                <a:solidFill>
                  <a:srgbClr val="FFFFFF"/>
                </a:solidFill>
                <a:latin typeface="Arial"/>
                <a:cs typeface="Arial"/>
              </a:rPr>
              <a:t>APPEL</a:t>
            </a:r>
            <a:r>
              <a:rPr sz="2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4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Arial"/>
                <a:cs typeface="Arial"/>
              </a:rPr>
              <a:t>CANDIDATURE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6458" y="4902914"/>
            <a:ext cx="3179445" cy="1082040"/>
          </a:xfrm>
          <a:custGeom>
            <a:avLst/>
            <a:gdLst/>
            <a:ahLst/>
            <a:cxnLst/>
            <a:rect l="l" t="t" r="r" b="b"/>
            <a:pathLst>
              <a:path w="3179445" h="1082039">
                <a:moveTo>
                  <a:pt x="2652174" y="1081645"/>
                </a:moveTo>
                <a:lnTo>
                  <a:pt x="526855" y="1081645"/>
                </a:lnTo>
                <a:lnTo>
                  <a:pt x="494435" y="1080266"/>
                </a:lnTo>
                <a:lnTo>
                  <a:pt x="448848" y="1074416"/>
                </a:lnTo>
                <a:lnTo>
                  <a:pt x="404526" y="1064863"/>
                </a:lnTo>
                <a:lnTo>
                  <a:pt x="361631" y="1051772"/>
                </a:lnTo>
                <a:lnTo>
                  <a:pt x="320327" y="1035303"/>
                </a:lnTo>
                <a:lnTo>
                  <a:pt x="280775" y="1015620"/>
                </a:lnTo>
                <a:lnTo>
                  <a:pt x="243139" y="992885"/>
                </a:lnTo>
                <a:lnTo>
                  <a:pt x="207580" y="967260"/>
                </a:lnTo>
                <a:lnTo>
                  <a:pt x="174261" y="938908"/>
                </a:lnTo>
                <a:lnTo>
                  <a:pt x="143344" y="907991"/>
                </a:lnTo>
                <a:lnTo>
                  <a:pt x="114992" y="874672"/>
                </a:lnTo>
                <a:lnTo>
                  <a:pt x="89367" y="839113"/>
                </a:lnTo>
                <a:lnTo>
                  <a:pt x="66632" y="801476"/>
                </a:lnTo>
                <a:lnTo>
                  <a:pt x="46949" y="761925"/>
                </a:lnTo>
                <a:lnTo>
                  <a:pt x="30480" y="720621"/>
                </a:lnTo>
                <a:lnTo>
                  <a:pt x="17389" y="677726"/>
                </a:lnTo>
                <a:lnTo>
                  <a:pt x="7836" y="633404"/>
                </a:lnTo>
                <a:lnTo>
                  <a:pt x="1986" y="587816"/>
                </a:lnTo>
                <a:lnTo>
                  <a:pt x="0" y="541126"/>
                </a:lnTo>
                <a:lnTo>
                  <a:pt x="1986" y="494436"/>
                </a:lnTo>
                <a:lnTo>
                  <a:pt x="7836" y="448848"/>
                </a:lnTo>
                <a:lnTo>
                  <a:pt x="17389" y="404526"/>
                </a:lnTo>
                <a:lnTo>
                  <a:pt x="30480" y="361631"/>
                </a:lnTo>
                <a:lnTo>
                  <a:pt x="46949" y="320327"/>
                </a:lnTo>
                <a:lnTo>
                  <a:pt x="66632" y="280775"/>
                </a:lnTo>
                <a:lnTo>
                  <a:pt x="89367" y="243139"/>
                </a:lnTo>
                <a:lnTo>
                  <a:pt x="114992" y="207580"/>
                </a:lnTo>
                <a:lnTo>
                  <a:pt x="143344" y="174261"/>
                </a:lnTo>
                <a:lnTo>
                  <a:pt x="174261" y="143344"/>
                </a:lnTo>
                <a:lnTo>
                  <a:pt x="207580" y="114992"/>
                </a:lnTo>
                <a:lnTo>
                  <a:pt x="243139" y="89367"/>
                </a:lnTo>
                <a:lnTo>
                  <a:pt x="280775" y="66632"/>
                </a:lnTo>
                <a:lnTo>
                  <a:pt x="320327" y="46949"/>
                </a:lnTo>
                <a:lnTo>
                  <a:pt x="361631" y="30480"/>
                </a:lnTo>
                <a:lnTo>
                  <a:pt x="404526" y="17389"/>
                </a:lnTo>
                <a:lnTo>
                  <a:pt x="448848" y="7836"/>
                </a:lnTo>
                <a:lnTo>
                  <a:pt x="494435" y="1986"/>
                </a:lnTo>
                <a:lnTo>
                  <a:pt x="541126" y="0"/>
                </a:lnTo>
                <a:lnTo>
                  <a:pt x="2637903" y="0"/>
                </a:lnTo>
                <a:lnTo>
                  <a:pt x="2684593" y="1986"/>
                </a:lnTo>
                <a:lnTo>
                  <a:pt x="2730181" y="7836"/>
                </a:lnTo>
                <a:lnTo>
                  <a:pt x="2774503" y="17389"/>
                </a:lnTo>
                <a:lnTo>
                  <a:pt x="2817398" y="30480"/>
                </a:lnTo>
                <a:lnTo>
                  <a:pt x="2858702" y="46949"/>
                </a:lnTo>
                <a:lnTo>
                  <a:pt x="2898254" y="66632"/>
                </a:lnTo>
                <a:lnTo>
                  <a:pt x="2935891" y="89367"/>
                </a:lnTo>
                <a:lnTo>
                  <a:pt x="2971450" y="114992"/>
                </a:lnTo>
                <a:lnTo>
                  <a:pt x="3004769" y="143344"/>
                </a:lnTo>
                <a:lnTo>
                  <a:pt x="3035686" y="174261"/>
                </a:lnTo>
                <a:lnTo>
                  <a:pt x="3064038" y="207580"/>
                </a:lnTo>
                <a:lnTo>
                  <a:pt x="3089663" y="243139"/>
                </a:lnTo>
                <a:lnTo>
                  <a:pt x="3112398" y="280775"/>
                </a:lnTo>
                <a:lnTo>
                  <a:pt x="3132081" y="320327"/>
                </a:lnTo>
                <a:lnTo>
                  <a:pt x="3148549" y="361631"/>
                </a:lnTo>
                <a:lnTo>
                  <a:pt x="3161641" y="404526"/>
                </a:lnTo>
                <a:lnTo>
                  <a:pt x="3171193" y="448848"/>
                </a:lnTo>
                <a:lnTo>
                  <a:pt x="3177044" y="494436"/>
                </a:lnTo>
                <a:lnTo>
                  <a:pt x="3179030" y="541126"/>
                </a:lnTo>
                <a:lnTo>
                  <a:pt x="3177044" y="587816"/>
                </a:lnTo>
                <a:lnTo>
                  <a:pt x="3171193" y="633404"/>
                </a:lnTo>
                <a:lnTo>
                  <a:pt x="3161641" y="677726"/>
                </a:lnTo>
                <a:lnTo>
                  <a:pt x="3148549" y="720621"/>
                </a:lnTo>
                <a:lnTo>
                  <a:pt x="3132081" y="761925"/>
                </a:lnTo>
                <a:lnTo>
                  <a:pt x="3112398" y="801476"/>
                </a:lnTo>
                <a:lnTo>
                  <a:pt x="3089663" y="839113"/>
                </a:lnTo>
                <a:lnTo>
                  <a:pt x="3064038" y="874672"/>
                </a:lnTo>
                <a:lnTo>
                  <a:pt x="3035686" y="907991"/>
                </a:lnTo>
                <a:lnTo>
                  <a:pt x="3004769" y="938908"/>
                </a:lnTo>
                <a:lnTo>
                  <a:pt x="2971450" y="967260"/>
                </a:lnTo>
                <a:lnTo>
                  <a:pt x="2935891" y="992885"/>
                </a:lnTo>
                <a:lnTo>
                  <a:pt x="2898254" y="1015620"/>
                </a:lnTo>
                <a:lnTo>
                  <a:pt x="2858702" y="1035303"/>
                </a:lnTo>
                <a:lnTo>
                  <a:pt x="2817398" y="1051772"/>
                </a:lnTo>
                <a:lnTo>
                  <a:pt x="2774503" y="1064863"/>
                </a:lnTo>
                <a:lnTo>
                  <a:pt x="2730181" y="1074416"/>
                </a:lnTo>
                <a:lnTo>
                  <a:pt x="2684593" y="1080266"/>
                </a:lnTo>
                <a:lnTo>
                  <a:pt x="2652174" y="1081645"/>
                </a:lnTo>
                <a:close/>
              </a:path>
            </a:pathLst>
          </a:custGeom>
          <a:solidFill>
            <a:srgbClr val="696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9390" y="5194432"/>
            <a:ext cx="222948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50" b="1" spc="60" dirty="0">
                <a:solidFill>
                  <a:srgbClr val="FFFFFF"/>
                </a:solidFill>
                <a:latin typeface="Arial"/>
                <a:cs typeface="Arial"/>
              </a:rPr>
              <a:t>INSCRIPTION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35184" y="4902914"/>
            <a:ext cx="3178810" cy="1054100"/>
          </a:xfrm>
          <a:custGeom>
            <a:avLst/>
            <a:gdLst/>
            <a:ahLst/>
            <a:cxnLst/>
            <a:rect l="l" t="t" r="r" b="b"/>
            <a:pathLst>
              <a:path w="3178809" h="1054100">
                <a:moveTo>
                  <a:pt x="2718634" y="1053762"/>
                </a:moveTo>
                <a:lnTo>
                  <a:pt x="459948" y="1053762"/>
                </a:lnTo>
                <a:lnTo>
                  <a:pt x="425684" y="1048649"/>
                </a:lnTo>
                <a:lnTo>
                  <a:pt x="375473" y="1036031"/>
                </a:lnTo>
                <a:lnTo>
                  <a:pt x="326843" y="1018614"/>
                </a:lnTo>
                <a:lnTo>
                  <a:pt x="280141" y="996543"/>
                </a:lnTo>
                <a:lnTo>
                  <a:pt x="235714" y="969961"/>
                </a:lnTo>
                <a:lnTo>
                  <a:pt x="193910" y="939013"/>
                </a:lnTo>
                <a:lnTo>
                  <a:pt x="155075" y="903842"/>
                </a:lnTo>
                <a:lnTo>
                  <a:pt x="119903" y="865007"/>
                </a:lnTo>
                <a:lnTo>
                  <a:pt x="88955" y="823202"/>
                </a:lnTo>
                <a:lnTo>
                  <a:pt x="62373" y="778775"/>
                </a:lnTo>
                <a:lnTo>
                  <a:pt x="40302" y="732073"/>
                </a:lnTo>
                <a:lnTo>
                  <a:pt x="22886" y="683443"/>
                </a:lnTo>
                <a:lnTo>
                  <a:pt x="10267" y="633233"/>
                </a:lnTo>
                <a:lnTo>
                  <a:pt x="2590" y="581789"/>
                </a:lnTo>
                <a:lnTo>
                  <a:pt x="0" y="529458"/>
                </a:lnTo>
                <a:lnTo>
                  <a:pt x="2590" y="477128"/>
                </a:lnTo>
                <a:lnTo>
                  <a:pt x="10267" y="425683"/>
                </a:lnTo>
                <a:lnTo>
                  <a:pt x="22886" y="375473"/>
                </a:lnTo>
                <a:lnTo>
                  <a:pt x="40302" y="326843"/>
                </a:lnTo>
                <a:lnTo>
                  <a:pt x="62373" y="280141"/>
                </a:lnTo>
                <a:lnTo>
                  <a:pt x="88955" y="235714"/>
                </a:lnTo>
                <a:lnTo>
                  <a:pt x="119903" y="193910"/>
                </a:lnTo>
                <a:lnTo>
                  <a:pt x="155075" y="155074"/>
                </a:lnTo>
                <a:lnTo>
                  <a:pt x="193910" y="119903"/>
                </a:lnTo>
                <a:lnTo>
                  <a:pt x="235714" y="88955"/>
                </a:lnTo>
                <a:lnTo>
                  <a:pt x="280141" y="62373"/>
                </a:lnTo>
                <a:lnTo>
                  <a:pt x="326843" y="40302"/>
                </a:lnTo>
                <a:lnTo>
                  <a:pt x="375473" y="22885"/>
                </a:lnTo>
                <a:lnTo>
                  <a:pt x="425684" y="10267"/>
                </a:lnTo>
                <a:lnTo>
                  <a:pt x="477128" y="2590"/>
                </a:lnTo>
                <a:lnTo>
                  <a:pt x="529457" y="0"/>
                </a:lnTo>
                <a:lnTo>
                  <a:pt x="2649126" y="0"/>
                </a:lnTo>
                <a:lnTo>
                  <a:pt x="2701454" y="2590"/>
                </a:lnTo>
                <a:lnTo>
                  <a:pt x="2752898" y="10267"/>
                </a:lnTo>
                <a:lnTo>
                  <a:pt x="2803109" y="22885"/>
                </a:lnTo>
                <a:lnTo>
                  <a:pt x="2851739" y="40302"/>
                </a:lnTo>
                <a:lnTo>
                  <a:pt x="2898441" y="62373"/>
                </a:lnTo>
                <a:lnTo>
                  <a:pt x="2942867" y="88955"/>
                </a:lnTo>
                <a:lnTo>
                  <a:pt x="2984672" y="119903"/>
                </a:lnTo>
                <a:lnTo>
                  <a:pt x="3023507" y="155074"/>
                </a:lnTo>
                <a:lnTo>
                  <a:pt x="3058678" y="193910"/>
                </a:lnTo>
                <a:lnTo>
                  <a:pt x="3089627" y="235714"/>
                </a:lnTo>
                <a:lnTo>
                  <a:pt x="3116208" y="280141"/>
                </a:lnTo>
                <a:lnTo>
                  <a:pt x="3138279" y="326843"/>
                </a:lnTo>
                <a:lnTo>
                  <a:pt x="3155696" y="375473"/>
                </a:lnTo>
                <a:lnTo>
                  <a:pt x="3168315" y="425683"/>
                </a:lnTo>
                <a:lnTo>
                  <a:pt x="3175991" y="477128"/>
                </a:lnTo>
                <a:lnTo>
                  <a:pt x="3178582" y="529458"/>
                </a:lnTo>
                <a:lnTo>
                  <a:pt x="3175991" y="581789"/>
                </a:lnTo>
                <a:lnTo>
                  <a:pt x="3168315" y="633233"/>
                </a:lnTo>
                <a:lnTo>
                  <a:pt x="3155696" y="683443"/>
                </a:lnTo>
                <a:lnTo>
                  <a:pt x="3138279" y="732073"/>
                </a:lnTo>
                <a:lnTo>
                  <a:pt x="3116208" y="778775"/>
                </a:lnTo>
                <a:lnTo>
                  <a:pt x="3089627" y="823202"/>
                </a:lnTo>
                <a:lnTo>
                  <a:pt x="3058678" y="865007"/>
                </a:lnTo>
                <a:lnTo>
                  <a:pt x="3023507" y="903842"/>
                </a:lnTo>
                <a:lnTo>
                  <a:pt x="2984672" y="939013"/>
                </a:lnTo>
                <a:lnTo>
                  <a:pt x="2942867" y="969961"/>
                </a:lnTo>
                <a:lnTo>
                  <a:pt x="2898441" y="996543"/>
                </a:lnTo>
                <a:lnTo>
                  <a:pt x="2851739" y="1018614"/>
                </a:lnTo>
                <a:lnTo>
                  <a:pt x="2803109" y="1036031"/>
                </a:lnTo>
                <a:lnTo>
                  <a:pt x="2752898" y="1048649"/>
                </a:lnTo>
                <a:lnTo>
                  <a:pt x="2718634" y="1053762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67672" y="5202369"/>
            <a:ext cx="264985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60" dirty="0">
                <a:solidFill>
                  <a:srgbClr val="FFFFFF"/>
                </a:solidFill>
                <a:latin typeface="Arial"/>
                <a:cs typeface="Arial"/>
              </a:rPr>
              <a:t>ACCORD</a:t>
            </a:r>
            <a:r>
              <a:rPr sz="24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5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4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-14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223463" y="4902914"/>
            <a:ext cx="4813935" cy="1054100"/>
          </a:xfrm>
          <a:custGeom>
            <a:avLst/>
            <a:gdLst/>
            <a:ahLst/>
            <a:cxnLst/>
            <a:rect l="l" t="t" r="r" b="b"/>
            <a:pathLst>
              <a:path w="4813934" h="1054100">
                <a:moveTo>
                  <a:pt x="4396369" y="1053762"/>
                </a:moveTo>
                <a:lnTo>
                  <a:pt x="417343" y="1053762"/>
                </a:lnTo>
                <a:lnTo>
                  <a:pt x="378347" y="1043962"/>
                </a:lnTo>
                <a:lnTo>
                  <a:pt x="329345" y="1026412"/>
                </a:lnTo>
                <a:lnTo>
                  <a:pt x="282286" y="1004172"/>
                </a:lnTo>
                <a:lnTo>
                  <a:pt x="237519" y="977387"/>
                </a:lnTo>
                <a:lnTo>
                  <a:pt x="195394" y="946202"/>
                </a:lnTo>
                <a:lnTo>
                  <a:pt x="156262" y="910761"/>
                </a:lnTo>
                <a:lnTo>
                  <a:pt x="120821" y="871629"/>
                </a:lnTo>
                <a:lnTo>
                  <a:pt x="89636" y="829504"/>
                </a:lnTo>
                <a:lnTo>
                  <a:pt x="62851" y="784737"/>
                </a:lnTo>
                <a:lnTo>
                  <a:pt x="40611" y="737678"/>
                </a:lnTo>
                <a:lnTo>
                  <a:pt x="23061" y="688675"/>
                </a:lnTo>
                <a:lnTo>
                  <a:pt x="10346" y="638080"/>
                </a:lnTo>
                <a:lnTo>
                  <a:pt x="2610" y="586242"/>
                </a:lnTo>
                <a:lnTo>
                  <a:pt x="0" y="533511"/>
                </a:lnTo>
                <a:lnTo>
                  <a:pt x="2610" y="480780"/>
                </a:lnTo>
                <a:lnTo>
                  <a:pt x="10346" y="428942"/>
                </a:lnTo>
                <a:lnTo>
                  <a:pt x="23061" y="378347"/>
                </a:lnTo>
                <a:lnTo>
                  <a:pt x="40611" y="329345"/>
                </a:lnTo>
                <a:lnTo>
                  <a:pt x="62851" y="282286"/>
                </a:lnTo>
                <a:lnTo>
                  <a:pt x="89636" y="237519"/>
                </a:lnTo>
                <a:lnTo>
                  <a:pt x="120821" y="195394"/>
                </a:lnTo>
                <a:lnTo>
                  <a:pt x="156262" y="156262"/>
                </a:lnTo>
                <a:lnTo>
                  <a:pt x="195394" y="120821"/>
                </a:lnTo>
                <a:lnTo>
                  <a:pt x="237519" y="89636"/>
                </a:lnTo>
                <a:lnTo>
                  <a:pt x="282286" y="62851"/>
                </a:lnTo>
                <a:lnTo>
                  <a:pt x="329345" y="40611"/>
                </a:lnTo>
                <a:lnTo>
                  <a:pt x="378347" y="23061"/>
                </a:lnTo>
                <a:lnTo>
                  <a:pt x="428942" y="10345"/>
                </a:lnTo>
                <a:lnTo>
                  <a:pt x="480781" y="2610"/>
                </a:lnTo>
                <a:lnTo>
                  <a:pt x="533510" y="0"/>
                </a:lnTo>
                <a:lnTo>
                  <a:pt x="4280202" y="0"/>
                </a:lnTo>
                <a:lnTo>
                  <a:pt x="4332932" y="2610"/>
                </a:lnTo>
                <a:lnTo>
                  <a:pt x="4384770" y="10345"/>
                </a:lnTo>
                <a:lnTo>
                  <a:pt x="4435365" y="23061"/>
                </a:lnTo>
                <a:lnTo>
                  <a:pt x="4484367" y="40611"/>
                </a:lnTo>
                <a:lnTo>
                  <a:pt x="4531426" y="62851"/>
                </a:lnTo>
                <a:lnTo>
                  <a:pt x="4576193" y="89636"/>
                </a:lnTo>
                <a:lnTo>
                  <a:pt x="4618317" y="120821"/>
                </a:lnTo>
                <a:lnTo>
                  <a:pt x="4657450" y="156262"/>
                </a:lnTo>
                <a:lnTo>
                  <a:pt x="4692891" y="195394"/>
                </a:lnTo>
                <a:lnTo>
                  <a:pt x="4724076" y="237519"/>
                </a:lnTo>
                <a:lnTo>
                  <a:pt x="4750862" y="282286"/>
                </a:lnTo>
                <a:lnTo>
                  <a:pt x="4773102" y="329345"/>
                </a:lnTo>
                <a:lnTo>
                  <a:pt x="4790652" y="378347"/>
                </a:lnTo>
                <a:lnTo>
                  <a:pt x="4803367" y="428942"/>
                </a:lnTo>
                <a:lnTo>
                  <a:pt x="4811103" y="480780"/>
                </a:lnTo>
                <a:lnTo>
                  <a:pt x="4813714" y="533511"/>
                </a:lnTo>
                <a:lnTo>
                  <a:pt x="4811103" y="586242"/>
                </a:lnTo>
                <a:lnTo>
                  <a:pt x="4803367" y="638080"/>
                </a:lnTo>
                <a:lnTo>
                  <a:pt x="4790652" y="688675"/>
                </a:lnTo>
                <a:lnTo>
                  <a:pt x="4773102" y="737678"/>
                </a:lnTo>
                <a:lnTo>
                  <a:pt x="4750862" y="784737"/>
                </a:lnTo>
                <a:lnTo>
                  <a:pt x="4724076" y="829504"/>
                </a:lnTo>
                <a:lnTo>
                  <a:pt x="4692891" y="871629"/>
                </a:lnTo>
                <a:lnTo>
                  <a:pt x="4657450" y="910761"/>
                </a:lnTo>
                <a:lnTo>
                  <a:pt x="4618317" y="946202"/>
                </a:lnTo>
                <a:lnTo>
                  <a:pt x="4576193" y="977387"/>
                </a:lnTo>
                <a:lnTo>
                  <a:pt x="4531426" y="1004172"/>
                </a:lnTo>
                <a:lnTo>
                  <a:pt x="4484367" y="1026412"/>
                </a:lnTo>
                <a:lnTo>
                  <a:pt x="4435365" y="1043962"/>
                </a:lnTo>
                <a:lnTo>
                  <a:pt x="4396369" y="1053762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44593" y="5198437"/>
            <a:ext cx="422148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SIGNATURE</a:t>
            </a:r>
            <a:r>
              <a:rPr sz="2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-1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Arial"/>
                <a:cs typeface="Arial"/>
              </a:rPr>
              <a:t>CHARTE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09" y="6653293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813380" y="6415803"/>
            <a:ext cx="4309745" cy="1701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spc="215" dirty="0">
                <a:latin typeface="Calibri"/>
                <a:cs typeface="Calibri"/>
              </a:rPr>
              <a:t>Dans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les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10" dirty="0">
                <a:latin typeface="Calibri"/>
                <a:cs typeface="Calibri"/>
              </a:rPr>
              <a:t>délais</a:t>
            </a:r>
            <a:endParaRPr sz="2400">
              <a:latin typeface="Calibri"/>
              <a:cs typeface="Calibri"/>
            </a:endParaRPr>
          </a:p>
          <a:p>
            <a:pPr marL="12700" marR="456565">
              <a:lnSpc>
                <a:spcPct val="114599"/>
              </a:lnSpc>
            </a:pPr>
            <a:r>
              <a:rPr sz="2400" spc="275" dirty="0">
                <a:latin typeface="Calibri"/>
                <a:cs typeface="Calibri"/>
              </a:rPr>
              <a:t>demande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de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25" dirty="0">
                <a:latin typeface="Calibri"/>
                <a:cs typeface="Calibri"/>
              </a:rPr>
              <a:t>candidature </a:t>
            </a:r>
            <a:r>
              <a:rPr sz="2400" spc="395" dirty="0">
                <a:latin typeface="Calibri"/>
                <a:cs typeface="Calibri"/>
              </a:rPr>
              <a:t>CV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185" dirty="0">
                <a:latin typeface="Calibri"/>
                <a:cs typeface="Calibri"/>
              </a:rPr>
              <a:t>Descriptif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de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10" dirty="0">
                <a:latin typeface="Calibri"/>
                <a:cs typeface="Calibri"/>
              </a:rPr>
              <a:t>l'idée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du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projet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09" y="7072393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09" y="7491493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09" y="7910593"/>
            <a:ext cx="95250" cy="952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0465" y="6653293"/>
            <a:ext cx="95250" cy="952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2519136" y="6415803"/>
            <a:ext cx="509206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554990" algn="l"/>
                <a:tab pos="1724660" algn="l"/>
                <a:tab pos="2465070" algn="l"/>
                <a:tab pos="3058160" algn="l"/>
              </a:tabLst>
            </a:pPr>
            <a:r>
              <a:rPr sz="2400" spc="229" dirty="0">
                <a:latin typeface="Calibri"/>
                <a:cs typeface="Calibri"/>
              </a:rPr>
              <a:t>Par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toutes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les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parties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80" dirty="0">
                <a:latin typeface="Calibri"/>
                <a:cs typeface="Calibri"/>
              </a:rPr>
              <a:t>prenantes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20" dirty="0">
                <a:latin typeface="Calibri"/>
                <a:cs typeface="Calibri"/>
              </a:rPr>
              <a:t>charte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65" dirty="0">
                <a:latin typeface="Calibri"/>
                <a:cs typeface="Calibri"/>
              </a:rPr>
              <a:t>fixe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14" dirty="0">
                <a:latin typeface="Calibri"/>
                <a:cs typeface="Calibri"/>
              </a:rPr>
              <a:t>les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29" dirty="0">
                <a:latin typeface="Calibri"/>
                <a:cs typeface="Calibri"/>
              </a:rPr>
              <a:t>engagements </a:t>
            </a:r>
            <a:r>
              <a:rPr sz="2400" spc="325" dirty="0">
                <a:latin typeface="Calibri"/>
                <a:cs typeface="Calibri"/>
              </a:rPr>
              <a:t>de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60" dirty="0">
                <a:latin typeface="Calibri"/>
                <a:cs typeface="Calibri"/>
              </a:rPr>
              <a:t>chaque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partie.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0465" y="7072393"/>
            <a:ext cx="95250" cy="952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25489" y="911039"/>
            <a:ext cx="1609724" cy="5905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50784" y="703522"/>
            <a:ext cx="2070764" cy="11824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30919" y="628638"/>
            <a:ext cx="1036626" cy="13732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109" rIns="0" bIns="0" rtlCol="0">
            <a:spAutoFit/>
          </a:bodyPr>
          <a:lstStyle/>
          <a:p>
            <a:pPr marL="644525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L’ACCOMPAGNEMENT</a:t>
            </a:r>
            <a:r>
              <a:rPr spc="190" dirty="0"/>
              <a:t> </a:t>
            </a:r>
            <a:r>
              <a:rPr dirty="0"/>
              <a:t>DE</a:t>
            </a:r>
            <a:r>
              <a:rPr spc="195" dirty="0"/>
              <a:t> </a:t>
            </a:r>
            <a:r>
              <a:rPr spc="-320" dirty="0"/>
              <a:t>L’EE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462" y="5074725"/>
            <a:ext cx="140591" cy="1405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47452" y="4713768"/>
            <a:ext cx="12510135" cy="332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357505" algn="l"/>
                <a:tab pos="1588770" algn="l"/>
                <a:tab pos="1899285" algn="l"/>
                <a:tab pos="2185670" algn="l"/>
                <a:tab pos="2244090" algn="l"/>
                <a:tab pos="3154045" algn="l"/>
                <a:tab pos="5506085" algn="l"/>
                <a:tab pos="5526405" algn="l"/>
                <a:tab pos="6744970" algn="l"/>
                <a:tab pos="8198484" algn="l"/>
              </a:tabLst>
            </a:pPr>
            <a:r>
              <a:rPr sz="3750" spc="290" dirty="0">
                <a:latin typeface="Calibri"/>
                <a:cs typeface="Calibri"/>
              </a:rPr>
              <a:t>Projet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110" dirty="0">
                <a:latin typeface="Calibri"/>
                <a:cs typeface="Calibri"/>
              </a:rPr>
              <a:t>: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-530" dirty="0">
                <a:latin typeface="Calibri"/>
                <a:cs typeface="Calibri"/>
              </a:rPr>
              <a:t>1</a:t>
            </a:r>
            <a:r>
              <a:rPr sz="3750" dirty="0">
                <a:latin typeface="Calibri"/>
                <a:cs typeface="Calibri"/>
              </a:rPr>
              <a:t>		</a:t>
            </a:r>
            <a:r>
              <a:rPr sz="3750" spc="225" dirty="0">
                <a:latin typeface="Calibri"/>
                <a:cs typeface="Calibri"/>
              </a:rPr>
              <a:t>(ou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25" dirty="0">
                <a:latin typeface="Calibri"/>
                <a:cs typeface="Calibri"/>
              </a:rPr>
              <a:t>plusieurs)</a:t>
            </a:r>
            <a:r>
              <a:rPr sz="3750" dirty="0">
                <a:latin typeface="Calibri"/>
                <a:cs typeface="Calibri"/>
              </a:rPr>
              <a:t>		</a:t>
            </a:r>
            <a:r>
              <a:rPr sz="3750" spc="285" dirty="0">
                <a:latin typeface="Calibri"/>
                <a:cs typeface="Calibri"/>
              </a:rPr>
              <a:t>référent(s)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300" dirty="0">
                <a:latin typeface="Calibri"/>
                <a:cs typeface="Calibri"/>
              </a:rPr>
              <a:t>Multidisciplinarité </a:t>
            </a:r>
            <a:r>
              <a:rPr sz="3750" spc="-530" dirty="0">
                <a:latin typeface="Calibri"/>
                <a:cs typeface="Calibri"/>
              </a:rPr>
              <a:t>1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65" dirty="0">
                <a:latin typeface="Calibri"/>
                <a:cs typeface="Calibri"/>
              </a:rPr>
              <a:t>mentor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90" dirty="0">
                <a:latin typeface="Calibri"/>
                <a:cs typeface="Calibri"/>
              </a:rPr>
              <a:t>professionnel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75" dirty="0">
                <a:latin typeface="Calibri"/>
                <a:cs typeface="Calibri"/>
              </a:rPr>
              <a:t>pour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54" dirty="0">
                <a:latin typeface="Calibri"/>
                <a:cs typeface="Calibri"/>
              </a:rPr>
              <a:t>"Innovateur"</a:t>
            </a:r>
            <a:endParaRPr sz="3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655320" algn="l"/>
              </a:tabLst>
            </a:pPr>
            <a:r>
              <a:rPr sz="3750" spc="290" dirty="0">
                <a:latin typeface="Calibri"/>
                <a:cs typeface="Calibri"/>
              </a:rPr>
              <a:t>et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50" dirty="0">
                <a:latin typeface="Calibri"/>
                <a:cs typeface="Calibri"/>
              </a:rPr>
              <a:t>"Promoteur"</a:t>
            </a:r>
            <a:endParaRPr sz="3750">
              <a:latin typeface="Calibri"/>
              <a:cs typeface="Calibri"/>
            </a:endParaRPr>
          </a:p>
          <a:p>
            <a:pPr marL="12700" marR="552450">
              <a:lnSpc>
                <a:spcPct val="115399"/>
              </a:lnSpc>
              <a:tabLst>
                <a:tab pos="2036445" algn="l"/>
                <a:tab pos="5481320" algn="l"/>
                <a:tab pos="6720840" algn="l"/>
                <a:tab pos="8857615" algn="l"/>
              </a:tabLst>
            </a:pPr>
            <a:r>
              <a:rPr sz="3750" spc="420" dirty="0">
                <a:latin typeface="Calibri"/>
                <a:cs typeface="Calibri"/>
              </a:rPr>
              <a:t>Contrat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520" dirty="0">
                <a:latin typeface="Calibri"/>
                <a:cs typeface="Calibri"/>
              </a:rPr>
              <a:t>pédagogique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75" dirty="0">
                <a:latin typeface="Calibri"/>
                <a:cs typeface="Calibri"/>
              </a:rPr>
              <a:t>pour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305" dirty="0">
                <a:latin typeface="Calibri"/>
                <a:cs typeface="Calibri"/>
              </a:rPr>
              <a:t>Etudiant</a:t>
            </a:r>
            <a:r>
              <a:rPr sz="3750" dirty="0">
                <a:latin typeface="Calibri"/>
                <a:cs typeface="Calibri"/>
              </a:rPr>
              <a:t>	</a:t>
            </a:r>
            <a:r>
              <a:rPr sz="3750" spc="295" dirty="0">
                <a:latin typeface="Calibri"/>
                <a:cs typeface="Calibri"/>
              </a:rPr>
              <a:t>Entrepreneur </a:t>
            </a:r>
            <a:r>
              <a:rPr sz="3750" spc="390" dirty="0">
                <a:latin typeface="Calibri"/>
                <a:cs typeface="Calibri"/>
              </a:rPr>
              <a:t>Concours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462" y="5734426"/>
            <a:ext cx="140591" cy="1405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462" y="7053827"/>
            <a:ext cx="140591" cy="1405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462" y="7713528"/>
            <a:ext cx="140591" cy="1405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11269" y="954343"/>
            <a:ext cx="1714499" cy="6286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95884" y="733993"/>
            <a:ext cx="2198830" cy="12555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0577" y="654477"/>
            <a:ext cx="1100736" cy="14581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9540" y="1242612"/>
            <a:ext cx="1562099" cy="571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03166" y="839322"/>
            <a:ext cx="2054308" cy="11730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994" y="765034"/>
            <a:ext cx="1028388" cy="13623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4730" y="2736112"/>
            <a:ext cx="15453994" cy="89062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5150" spc="-555" dirty="0">
                <a:solidFill>
                  <a:srgbClr val="253F6A"/>
                </a:solidFill>
              </a:rPr>
              <a:t>APPEL</a:t>
            </a:r>
            <a:r>
              <a:rPr sz="5150" spc="-470" dirty="0">
                <a:solidFill>
                  <a:srgbClr val="253F6A"/>
                </a:solidFill>
              </a:rPr>
              <a:t> </a:t>
            </a:r>
            <a:r>
              <a:rPr sz="5150" spc="-80" dirty="0">
                <a:solidFill>
                  <a:srgbClr val="253F6A"/>
                </a:solidFill>
              </a:rPr>
              <a:t>À</a:t>
            </a:r>
            <a:r>
              <a:rPr sz="5150" spc="-465" dirty="0">
                <a:solidFill>
                  <a:srgbClr val="253F6A"/>
                </a:solidFill>
              </a:rPr>
              <a:t> </a:t>
            </a:r>
            <a:r>
              <a:rPr sz="5150" spc="-225" dirty="0">
                <a:solidFill>
                  <a:srgbClr val="253F6A"/>
                </a:solidFill>
              </a:rPr>
              <a:t>CANDIDATURE</a:t>
            </a:r>
            <a:endParaRPr sz="4000" dirty="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7236" y="5242173"/>
            <a:ext cx="2124091" cy="20512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51370" y="7579775"/>
            <a:ext cx="3074035" cy="695062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3550" b="1" dirty="0">
                <a:solidFill>
                  <a:srgbClr val="253F6A"/>
                </a:solidFill>
                <a:latin typeface="Arial"/>
                <a:cs typeface="Arial"/>
              </a:rPr>
              <a:t>INFO</a:t>
            </a:r>
            <a:r>
              <a:rPr sz="3550" b="1" spc="-200" dirty="0">
                <a:solidFill>
                  <a:srgbClr val="253F6A"/>
                </a:solidFill>
                <a:latin typeface="Arial"/>
                <a:cs typeface="Arial"/>
              </a:rPr>
              <a:t> </a:t>
            </a:r>
            <a:r>
              <a:rPr sz="3550" b="1" spc="-135" dirty="0">
                <a:solidFill>
                  <a:srgbClr val="253F6A"/>
                </a:solidFill>
                <a:latin typeface="Arial"/>
                <a:cs typeface="Arial"/>
              </a:rPr>
              <a:t>SESSION</a:t>
            </a:r>
            <a:endParaRPr sz="35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87781" y="5346741"/>
            <a:ext cx="1827530" cy="1943100"/>
          </a:xfrm>
          <a:custGeom>
            <a:avLst/>
            <a:gdLst/>
            <a:ahLst/>
            <a:cxnLst/>
            <a:rect l="l" t="t" r="r" b="b"/>
            <a:pathLst>
              <a:path w="1827530" h="1943100">
                <a:moveTo>
                  <a:pt x="396710" y="1193800"/>
                </a:moveTo>
                <a:lnTo>
                  <a:pt x="323867" y="1193800"/>
                </a:lnTo>
                <a:lnTo>
                  <a:pt x="312019" y="1181100"/>
                </a:lnTo>
                <a:lnTo>
                  <a:pt x="300954" y="1168400"/>
                </a:lnTo>
                <a:lnTo>
                  <a:pt x="291308" y="1168400"/>
                </a:lnTo>
                <a:lnTo>
                  <a:pt x="282942" y="1155700"/>
                </a:lnTo>
                <a:lnTo>
                  <a:pt x="275717" y="1143000"/>
                </a:lnTo>
                <a:lnTo>
                  <a:pt x="179538" y="1143000"/>
                </a:lnTo>
                <a:lnTo>
                  <a:pt x="197053" y="1130300"/>
                </a:lnTo>
                <a:lnTo>
                  <a:pt x="223834" y="1130300"/>
                </a:lnTo>
                <a:lnTo>
                  <a:pt x="241214" y="1117600"/>
                </a:lnTo>
                <a:lnTo>
                  <a:pt x="260486" y="1117600"/>
                </a:lnTo>
                <a:lnTo>
                  <a:pt x="257864" y="1104900"/>
                </a:lnTo>
                <a:lnTo>
                  <a:pt x="240637" y="1066800"/>
                </a:lnTo>
                <a:lnTo>
                  <a:pt x="215439" y="1003300"/>
                </a:lnTo>
                <a:lnTo>
                  <a:pt x="190760" y="927100"/>
                </a:lnTo>
                <a:lnTo>
                  <a:pt x="178243" y="901700"/>
                </a:lnTo>
                <a:lnTo>
                  <a:pt x="165563" y="863600"/>
                </a:lnTo>
                <a:lnTo>
                  <a:pt x="152718" y="838200"/>
                </a:lnTo>
                <a:lnTo>
                  <a:pt x="149935" y="825500"/>
                </a:lnTo>
                <a:lnTo>
                  <a:pt x="147242" y="812800"/>
                </a:lnTo>
                <a:lnTo>
                  <a:pt x="144681" y="812800"/>
                </a:lnTo>
                <a:lnTo>
                  <a:pt x="142298" y="800100"/>
                </a:lnTo>
                <a:lnTo>
                  <a:pt x="64258" y="800100"/>
                </a:lnTo>
                <a:lnTo>
                  <a:pt x="80754" y="787400"/>
                </a:lnTo>
                <a:lnTo>
                  <a:pt x="98096" y="787400"/>
                </a:lnTo>
                <a:lnTo>
                  <a:pt x="116235" y="774700"/>
                </a:lnTo>
                <a:lnTo>
                  <a:pt x="135122" y="774700"/>
                </a:lnTo>
                <a:lnTo>
                  <a:pt x="134155" y="749300"/>
                </a:lnTo>
                <a:lnTo>
                  <a:pt x="134944" y="736600"/>
                </a:lnTo>
                <a:lnTo>
                  <a:pt x="137789" y="723900"/>
                </a:lnTo>
                <a:lnTo>
                  <a:pt x="142987" y="711200"/>
                </a:lnTo>
                <a:lnTo>
                  <a:pt x="162510" y="685800"/>
                </a:lnTo>
                <a:lnTo>
                  <a:pt x="189236" y="660400"/>
                </a:lnTo>
                <a:lnTo>
                  <a:pt x="220200" y="647700"/>
                </a:lnTo>
                <a:lnTo>
                  <a:pt x="252436" y="647700"/>
                </a:lnTo>
                <a:lnTo>
                  <a:pt x="563266" y="546100"/>
                </a:lnTo>
                <a:lnTo>
                  <a:pt x="598618" y="533400"/>
                </a:lnTo>
                <a:lnTo>
                  <a:pt x="636482" y="508000"/>
                </a:lnTo>
                <a:lnTo>
                  <a:pt x="676306" y="482600"/>
                </a:lnTo>
                <a:lnTo>
                  <a:pt x="717538" y="457200"/>
                </a:lnTo>
                <a:lnTo>
                  <a:pt x="844168" y="381000"/>
                </a:lnTo>
                <a:lnTo>
                  <a:pt x="885517" y="342900"/>
                </a:lnTo>
                <a:lnTo>
                  <a:pt x="925516" y="304800"/>
                </a:lnTo>
                <a:lnTo>
                  <a:pt x="963613" y="266700"/>
                </a:lnTo>
                <a:lnTo>
                  <a:pt x="999256" y="228600"/>
                </a:lnTo>
                <a:lnTo>
                  <a:pt x="1031895" y="190500"/>
                </a:lnTo>
                <a:lnTo>
                  <a:pt x="1060976" y="152400"/>
                </a:lnTo>
                <a:lnTo>
                  <a:pt x="1085949" y="101600"/>
                </a:lnTo>
                <a:lnTo>
                  <a:pt x="1106263" y="50800"/>
                </a:lnTo>
                <a:lnTo>
                  <a:pt x="1121364" y="12700"/>
                </a:lnTo>
                <a:lnTo>
                  <a:pt x="1122264" y="0"/>
                </a:lnTo>
                <a:lnTo>
                  <a:pt x="1152470" y="0"/>
                </a:lnTo>
                <a:lnTo>
                  <a:pt x="1167740" y="50800"/>
                </a:lnTo>
                <a:lnTo>
                  <a:pt x="1171379" y="63500"/>
                </a:lnTo>
                <a:lnTo>
                  <a:pt x="1137716" y="63500"/>
                </a:lnTo>
                <a:lnTo>
                  <a:pt x="1120145" y="114300"/>
                </a:lnTo>
                <a:lnTo>
                  <a:pt x="1098524" y="152400"/>
                </a:lnTo>
                <a:lnTo>
                  <a:pt x="1072876" y="190500"/>
                </a:lnTo>
                <a:lnTo>
                  <a:pt x="1043222" y="228600"/>
                </a:lnTo>
                <a:lnTo>
                  <a:pt x="1009585" y="266700"/>
                </a:lnTo>
                <a:lnTo>
                  <a:pt x="971989" y="304800"/>
                </a:lnTo>
                <a:lnTo>
                  <a:pt x="930454" y="342900"/>
                </a:lnTo>
                <a:lnTo>
                  <a:pt x="895350" y="381000"/>
                </a:lnTo>
                <a:lnTo>
                  <a:pt x="857831" y="406400"/>
                </a:lnTo>
                <a:lnTo>
                  <a:pt x="818038" y="431800"/>
                </a:lnTo>
                <a:lnTo>
                  <a:pt x="776109" y="469900"/>
                </a:lnTo>
                <a:lnTo>
                  <a:pt x="732187" y="495300"/>
                </a:lnTo>
                <a:lnTo>
                  <a:pt x="686412" y="520700"/>
                </a:lnTo>
                <a:lnTo>
                  <a:pt x="638923" y="546100"/>
                </a:lnTo>
                <a:lnTo>
                  <a:pt x="589862" y="571500"/>
                </a:lnTo>
                <a:lnTo>
                  <a:pt x="594273" y="584200"/>
                </a:lnTo>
                <a:lnTo>
                  <a:pt x="558523" y="584200"/>
                </a:lnTo>
                <a:lnTo>
                  <a:pt x="523260" y="596900"/>
                </a:lnTo>
                <a:lnTo>
                  <a:pt x="488026" y="596900"/>
                </a:lnTo>
                <a:lnTo>
                  <a:pt x="452988" y="609600"/>
                </a:lnTo>
                <a:lnTo>
                  <a:pt x="379549" y="635000"/>
                </a:lnTo>
                <a:lnTo>
                  <a:pt x="261135" y="673100"/>
                </a:lnTo>
                <a:lnTo>
                  <a:pt x="234473" y="685800"/>
                </a:lnTo>
                <a:lnTo>
                  <a:pt x="209160" y="698500"/>
                </a:lnTo>
                <a:lnTo>
                  <a:pt x="187868" y="711200"/>
                </a:lnTo>
                <a:lnTo>
                  <a:pt x="173264" y="723900"/>
                </a:lnTo>
                <a:lnTo>
                  <a:pt x="167904" y="749300"/>
                </a:lnTo>
                <a:lnTo>
                  <a:pt x="169301" y="774700"/>
                </a:lnTo>
                <a:lnTo>
                  <a:pt x="175369" y="800100"/>
                </a:lnTo>
                <a:lnTo>
                  <a:pt x="184026" y="825500"/>
                </a:lnTo>
                <a:lnTo>
                  <a:pt x="209575" y="889000"/>
                </a:lnTo>
                <a:lnTo>
                  <a:pt x="234388" y="952500"/>
                </a:lnTo>
                <a:lnTo>
                  <a:pt x="246742" y="990600"/>
                </a:lnTo>
                <a:lnTo>
                  <a:pt x="259259" y="1016000"/>
                </a:lnTo>
                <a:lnTo>
                  <a:pt x="271939" y="1054100"/>
                </a:lnTo>
                <a:lnTo>
                  <a:pt x="284783" y="1079500"/>
                </a:lnTo>
                <a:lnTo>
                  <a:pt x="293104" y="1104900"/>
                </a:lnTo>
                <a:lnTo>
                  <a:pt x="302544" y="1130300"/>
                </a:lnTo>
                <a:lnTo>
                  <a:pt x="313975" y="1143000"/>
                </a:lnTo>
                <a:lnTo>
                  <a:pt x="328266" y="1155700"/>
                </a:lnTo>
                <a:lnTo>
                  <a:pt x="493708" y="1155700"/>
                </a:lnTo>
                <a:lnTo>
                  <a:pt x="461186" y="1168400"/>
                </a:lnTo>
                <a:lnTo>
                  <a:pt x="465922" y="1181100"/>
                </a:lnTo>
                <a:lnTo>
                  <a:pt x="413534" y="1181100"/>
                </a:lnTo>
                <a:lnTo>
                  <a:pt x="396710" y="1193800"/>
                </a:lnTo>
                <a:close/>
              </a:path>
              <a:path w="1827530" h="1943100">
                <a:moveTo>
                  <a:pt x="1455371" y="673100"/>
                </a:moveTo>
                <a:lnTo>
                  <a:pt x="1396763" y="673100"/>
                </a:lnTo>
                <a:lnTo>
                  <a:pt x="1409656" y="660400"/>
                </a:lnTo>
                <a:lnTo>
                  <a:pt x="1433946" y="647700"/>
                </a:lnTo>
                <a:lnTo>
                  <a:pt x="1458417" y="622300"/>
                </a:lnTo>
                <a:lnTo>
                  <a:pt x="1482868" y="609600"/>
                </a:lnTo>
                <a:lnTo>
                  <a:pt x="1507102" y="584200"/>
                </a:lnTo>
                <a:lnTo>
                  <a:pt x="1499934" y="571500"/>
                </a:lnTo>
                <a:lnTo>
                  <a:pt x="1493003" y="546100"/>
                </a:lnTo>
                <a:lnTo>
                  <a:pt x="1486265" y="533400"/>
                </a:lnTo>
                <a:lnTo>
                  <a:pt x="1473089" y="495300"/>
                </a:lnTo>
                <a:lnTo>
                  <a:pt x="1466365" y="482600"/>
                </a:lnTo>
                <a:lnTo>
                  <a:pt x="1459464" y="457200"/>
                </a:lnTo>
                <a:lnTo>
                  <a:pt x="1452345" y="444500"/>
                </a:lnTo>
                <a:lnTo>
                  <a:pt x="1264282" y="444500"/>
                </a:lnTo>
                <a:lnTo>
                  <a:pt x="1247650" y="393700"/>
                </a:lnTo>
                <a:lnTo>
                  <a:pt x="1231328" y="342900"/>
                </a:lnTo>
                <a:lnTo>
                  <a:pt x="1215139" y="304800"/>
                </a:lnTo>
                <a:lnTo>
                  <a:pt x="1199126" y="254000"/>
                </a:lnTo>
                <a:lnTo>
                  <a:pt x="1183333" y="203200"/>
                </a:lnTo>
                <a:lnTo>
                  <a:pt x="1167804" y="165100"/>
                </a:lnTo>
                <a:lnTo>
                  <a:pt x="1152584" y="114300"/>
                </a:lnTo>
                <a:lnTo>
                  <a:pt x="1137716" y="63500"/>
                </a:lnTo>
                <a:lnTo>
                  <a:pt x="1171379" y="63500"/>
                </a:lnTo>
                <a:lnTo>
                  <a:pt x="1182297" y="101600"/>
                </a:lnTo>
                <a:lnTo>
                  <a:pt x="1197205" y="139700"/>
                </a:lnTo>
                <a:lnTo>
                  <a:pt x="1212422" y="190500"/>
                </a:lnTo>
                <a:lnTo>
                  <a:pt x="1227906" y="228600"/>
                </a:lnTo>
                <a:lnTo>
                  <a:pt x="1243614" y="279400"/>
                </a:lnTo>
                <a:lnTo>
                  <a:pt x="1259503" y="330200"/>
                </a:lnTo>
                <a:lnTo>
                  <a:pt x="1275530" y="368300"/>
                </a:lnTo>
                <a:lnTo>
                  <a:pt x="1291652" y="419100"/>
                </a:lnTo>
                <a:lnTo>
                  <a:pt x="1479313" y="419100"/>
                </a:lnTo>
                <a:lnTo>
                  <a:pt x="1487717" y="444500"/>
                </a:lnTo>
                <a:lnTo>
                  <a:pt x="1495780" y="457200"/>
                </a:lnTo>
                <a:lnTo>
                  <a:pt x="1503575" y="482600"/>
                </a:lnTo>
                <a:lnTo>
                  <a:pt x="1518698" y="520700"/>
                </a:lnTo>
                <a:lnTo>
                  <a:pt x="1526408" y="546100"/>
                </a:lnTo>
                <a:lnTo>
                  <a:pt x="1534364" y="571500"/>
                </a:lnTo>
                <a:lnTo>
                  <a:pt x="1542627" y="584200"/>
                </a:lnTo>
                <a:lnTo>
                  <a:pt x="1543953" y="596900"/>
                </a:lnTo>
                <a:lnTo>
                  <a:pt x="1542422" y="596900"/>
                </a:lnTo>
                <a:lnTo>
                  <a:pt x="1540609" y="609600"/>
                </a:lnTo>
                <a:lnTo>
                  <a:pt x="1537859" y="609600"/>
                </a:lnTo>
                <a:lnTo>
                  <a:pt x="1510439" y="635000"/>
                </a:lnTo>
                <a:lnTo>
                  <a:pt x="1482876" y="647700"/>
                </a:lnTo>
                <a:lnTo>
                  <a:pt x="1455371" y="673100"/>
                </a:lnTo>
                <a:close/>
              </a:path>
              <a:path w="1827530" h="1943100">
                <a:moveTo>
                  <a:pt x="1693668" y="165100"/>
                </a:moveTo>
                <a:lnTo>
                  <a:pt x="1671535" y="165100"/>
                </a:lnTo>
                <a:lnTo>
                  <a:pt x="1675474" y="152400"/>
                </a:lnTo>
                <a:lnTo>
                  <a:pt x="1690277" y="152400"/>
                </a:lnTo>
                <a:lnTo>
                  <a:pt x="1693668" y="165100"/>
                </a:lnTo>
                <a:close/>
              </a:path>
              <a:path w="1827530" h="1943100">
                <a:moveTo>
                  <a:pt x="1573016" y="330200"/>
                </a:moveTo>
                <a:lnTo>
                  <a:pt x="1546511" y="330200"/>
                </a:lnTo>
                <a:lnTo>
                  <a:pt x="1544476" y="317500"/>
                </a:lnTo>
                <a:lnTo>
                  <a:pt x="1543703" y="317500"/>
                </a:lnTo>
                <a:lnTo>
                  <a:pt x="1545010" y="304800"/>
                </a:lnTo>
                <a:lnTo>
                  <a:pt x="1547445" y="304800"/>
                </a:lnTo>
                <a:lnTo>
                  <a:pt x="1669836" y="165100"/>
                </a:lnTo>
                <a:lnTo>
                  <a:pt x="1697668" y="165100"/>
                </a:lnTo>
                <a:lnTo>
                  <a:pt x="1698045" y="177800"/>
                </a:lnTo>
                <a:lnTo>
                  <a:pt x="1693979" y="177800"/>
                </a:lnTo>
                <a:lnTo>
                  <a:pt x="1573016" y="330200"/>
                </a:lnTo>
                <a:close/>
              </a:path>
              <a:path w="1827530" h="1943100">
                <a:moveTo>
                  <a:pt x="1649925" y="457200"/>
                </a:moveTo>
                <a:lnTo>
                  <a:pt x="1632368" y="457200"/>
                </a:lnTo>
                <a:lnTo>
                  <a:pt x="1631217" y="444500"/>
                </a:lnTo>
                <a:lnTo>
                  <a:pt x="1629442" y="444500"/>
                </a:lnTo>
                <a:lnTo>
                  <a:pt x="1629936" y="431800"/>
                </a:lnTo>
                <a:lnTo>
                  <a:pt x="1638129" y="431800"/>
                </a:lnTo>
                <a:lnTo>
                  <a:pt x="1784797" y="368300"/>
                </a:lnTo>
                <a:lnTo>
                  <a:pt x="1797536" y="368300"/>
                </a:lnTo>
                <a:lnTo>
                  <a:pt x="1799305" y="381000"/>
                </a:lnTo>
                <a:lnTo>
                  <a:pt x="1805408" y="381000"/>
                </a:lnTo>
                <a:lnTo>
                  <a:pt x="1805265" y="393700"/>
                </a:lnTo>
                <a:lnTo>
                  <a:pt x="1801676" y="393700"/>
                </a:lnTo>
                <a:lnTo>
                  <a:pt x="1798440" y="406400"/>
                </a:lnTo>
                <a:lnTo>
                  <a:pt x="1794518" y="406400"/>
                </a:lnTo>
                <a:lnTo>
                  <a:pt x="1649925" y="457200"/>
                </a:lnTo>
                <a:close/>
              </a:path>
              <a:path w="1827530" h="1943100">
                <a:moveTo>
                  <a:pt x="1478067" y="419100"/>
                </a:moveTo>
                <a:lnTo>
                  <a:pt x="1339897" y="419100"/>
                </a:lnTo>
                <a:lnTo>
                  <a:pt x="1355728" y="406400"/>
                </a:lnTo>
                <a:lnTo>
                  <a:pt x="1476055" y="406400"/>
                </a:lnTo>
                <a:lnTo>
                  <a:pt x="1478067" y="419100"/>
                </a:lnTo>
                <a:close/>
              </a:path>
              <a:path w="1827530" h="1943100">
                <a:moveTo>
                  <a:pt x="1530486" y="1104900"/>
                </a:moveTo>
                <a:lnTo>
                  <a:pt x="1492574" y="1104900"/>
                </a:lnTo>
                <a:lnTo>
                  <a:pt x="1477505" y="1054100"/>
                </a:lnTo>
                <a:lnTo>
                  <a:pt x="1462054" y="1003300"/>
                </a:lnTo>
                <a:lnTo>
                  <a:pt x="1446269" y="952500"/>
                </a:lnTo>
                <a:lnTo>
                  <a:pt x="1430198" y="914400"/>
                </a:lnTo>
                <a:lnTo>
                  <a:pt x="1413888" y="863600"/>
                </a:lnTo>
                <a:lnTo>
                  <a:pt x="1397388" y="812800"/>
                </a:lnTo>
                <a:lnTo>
                  <a:pt x="1380744" y="762000"/>
                </a:lnTo>
                <a:lnTo>
                  <a:pt x="1364006" y="723900"/>
                </a:lnTo>
                <a:lnTo>
                  <a:pt x="1330433" y="622300"/>
                </a:lnTo>
                <a:lnTo>
                  <a:pt x="1301376" y="546100"/>
                </a:lnTo>
                <a:lnTo>
                  <a:pt x="1276736" y="469900"/>
                </a:lnTo>
                <a:lnTo>
                  <a:pt x="1264414" y="444500"/>
                </a:lnTo>
                <a:lnTo>
                  <a:pt x="1303301" y="444500"/>
                </a:lnTo>
                <a:lnTo>
                  <a:pt x="1324286" y="508000"/>
                </a:lnTo>
                <a:lnTo>
                  <a:pt x="1364447" y="622300"/>
                </a:lnTo>
                <a:lnTo>
                  <a:pt x="1383740" y="673100"/>
                </a:lnTo>
                <a:lnTo>
                  <a:pt x="1455371" y="673100"/>
                </a:lnTo>
                <a:lnTo>
                  <a:pt x="1428126" y="685800"/>
                </a:lnTo>
                <a:lnTo>
                  <a:pt x="1411786" y="698500"/>
                </a:lnTo>
                <a:lnTo>
                  <a:pt x="1403544" y="698500"/>
                </a:lnTo>
                <a:lnTo>
                  <a:pt x="1395300" y="711200"/>
                </a:lnTo>
                <a:lnTo>
                  <a:pt x="1411858" y="749300"/>
                </a:lnTo>
                <a:lnTo>
                  <a:pt x="1428326" y="800100"/>
                </a:lnTo>
                <a:lnTo>
                  <a:pt x="1444659" y="850900"/>
                </a:lnTo>
                <a:lnTo>
                  <a:pt x="1460810" y="901700"/>
                </a:lnTo>
                <a:lnTo>
                  <a:pt x="1476735" y="939800"/>
                </a:lnTo>
                <a:lnTo>
                  <a:pt x="1492386" y="990600"/>
                </a:lnTo>
                <a:lnTo>
                  <a:pt x="1507720" y="1041400"/>
                </a:lnTo>
                <a:lnTo>
                  <a:pt x="1522690" y="1079500"/>
                </a:lnTo>
                <a:lnTo>
                  <a:pt x="1530486" y="1104900"/>
                </a:lnTo>
                <a:close/>
              </a:path>
              <a:path w="1827530" h="1943100">
                <a:moveTo>
                  <a:pt x="1819498" y="660400"/>
                </a:moveTo>
                <a:lnTo>
                  <a:pt x="1804703" y="660400"/>
                </a:lnTo>
                <a:lnTo>
                  <a:pt x="1665204" y="584200"/>
                </a:lnTo>
                <a:lnTo>
                  <a:pt x="1660638" y="584200"/>
                </a:lnTo>
                <a:lnTo>
                  <a:pt x="1659585" y="571500"/>
                </a:lnTo>
                <a:lnTo>
                  <a:pt x="1658360" y="571500"/>
                </a:lnTo>
                <a:lnTo>
                  <a:pt x="1658960" y="558800"/>
                </a:lnTo>
                <a:lnTo>
                  <a:pt x="1680537" y="558800"/>
                </a:lnTo>
                <a:lnTo>
                  <a:pt x="1820027" y="622300"/>
                </a:lnTo>
                <a:lnTo>
                  <a:pt x="1821729" y="622300"/>
                </a:lnTo>
                <a:lnTo>
                  <a:pt x="1824593" y="635000"/>
                </a:lnTo>
                <a:lnTo>
                  <a:pt x="1827241" y="635000"/>
                </a:lnTo>
                <a:lnTo>
                  <a:pt x="1826872" y="647700"/>
                </a:lnTo>
                <a:lnTo>
                  <a:pt x="1822883" y="647700"/>
                </a:lnTo>
                <a:lnTo>
                  <a:pt x="1819498" y="660400"/>
                </a:lnTo>
                <a:close/>
              </a:path>
              <a:path w="1827530" h="1943100">
                <a:moveTo>
                  <a:pt x="747464" y="1079500"/>
                </a:moveTo>
                <a:lnTo>
                  <a:pt x="650765" y="1079500"/>
                </a:lnTo>
                <a:lnTo>
                  <a:pt x="721165" y="1054100"/>
                </a:lnTo>
                <a:lnTo>
                  <a:pt x="558523" y="584200"/>
                </a:lnTo>
                <a:lnTo>
                  <a:pt x="594273" y="584200"/>
                </a:lnTo>
                <a:lnTo>
                  <a:pt x="753079" y="1041400"/>
                </a:lnTo>
                <a:lnTo>
                  <a:pt x="893221" y="1041400"/>
                </a:lnTo>
                <a:lnTo>
                  <a:pt x="794394" y="1066800"/>
                </a:lnTo>
                <a:lnTo>
                  <a:pt x="747464" y="1079500"/>
                </a:lnTo>
                <a:close/>
              </a:path>
              <a:path w="1827530" h="1943100">
                <a:moveTo>
                  <a:pt x="94883" y="1079500"/>
                </a:moveTo>
                <a:lnTo>
                  <a:pt x="60039" y="1079500"/>
                </a:lnTo>
                <a:lnTo>
                  <a:pt x="56721" y="1066800"/>
                </a:lnTo>
                <a:lnTo>
                  <a:pt x="32901" y="1003300"/>
                </a:lnTo>
                <a:lnTo>
                  <a:pt x="30334" y="990600"/>
                </a:lnTo>
                <a:lnTo>
                  <a:pt x="15821" y="952500"/>
                </a:lnTo>
                <a:lnTo>
                  <a:pt x="4758" y="914400"/>
                </a:lnTo>
                <a:lnTo>
                  <a:pt x="0" y="876300"/>
                </a:lnTo>
                <a:lnTo>
                  <a:pt x="4401" y="850900"/>
                </a:lnTo>
                <a:lnTo>
                  <a:pt x="13884" y="838200"/>
                </a:lnTo>
                <a:lnTo>
                  <a:pt x="27266" y="825500"/>
                </a:lnTo>
                <a:lnTo>
                  <a:pt x="44180" y="800100"/>
                </a:lnTo>
                <a:lnTo>
                  <a:pt x="142298" y="800100"/>
                </a:lnTo>
                <a:lnTo>
                  <a:pt x="125038" y="812800"/>
                </a:lnTo>
                <a:lnTo>
                  <a:pt x="108463" y="812800"/>
                </a:lnTo>
                <a:lnTo>
                  <a:pt x="92615" y="825500"/>
                </a:lnTo>
                <a:lnTo>
                  <a:pt x="67143" y="825500"/>
                </a:lnTo>
                <a:lnTo>
                  <a:pt x="55269" y="838200"/>
                </a:lnTo>
                <a:lnTo>
                  <a:pt x="43977" y="850900"/>
                </a:lnTo>
                <a:lnTo>
                  <a:pt x="35330" y="863600"/>
                </a:lnTo>
                <a:lnTo>
                  <a:pt x="33604" y="876300"/>
                </a:lnTo>
                <a:lnTo>
                  <a:pt x="33328" y="876300"/>
                </a:lnTo>
                <a:lnTo>
                  <a:pt x="34289" y="889000"/>
                </a:lnTo>
                <a:lnTo>
                  <a:pt x="36275" y="901700"/>
                </a:lnTo>
                <a:lnTo>
                  <a:pt x="109369" y="901700"/>
                </a:lnTo>
                <a:lnTo>
                  <a:pt x="107455" y="914400"/>
                </a:lnTo>
                <a:lnTo>
                  <a:pt x="98855" y="914400"/>
                </a:lnTo>
                <a:lnTo>
                  <a:pt x="44849" y="939800"/>
                </a:lnTo>
                <a:lnTo>
                  <a:pt x="49314" y="952500"/>
                </a:lnTo>
                <a:lnTo>
                  <a:pt x="53808" y="965200"/>
                </a:lnTo>
                <a:lnTo>
                  <a:pt x="58028" y="977900"/>
                </a:lnTo>
                <a:lnTo>
                  <a:pt x="63607" y="990600"/>
                </a:lnTo>
                <a:lnTo>
                  <a:pt x="138303" y="990600"/>
                </a:lnTo>
                <a:lnTo>
                  <a:pt x="135022" y="1003300"/>
                </a:lnTo>
                <a:lnTo>
                  <a:pt x="116225" y="1003300"/>
                </a:lnTo>
                <a:lnTo>
                  <a:pt x="75077" y="1016000"/>
                </a:lnTo>
                <a:lnTo>
                  <a:pt x="90368" y="1066800"/>
                </a:lnTo>
                <a:lnTo>
                  <a:pt x="92589" y="1066800"/>
                </a:lnTo>
                <a:lnTo>
                  <a:pt x="94883" y="1079500"/>
                </a:lnTo>
                <a:close/>
              </a:path>
              <a:path w="1827530" h="1943100">
                <a:moveTo>
                  <a:pt x="109806" y="901700"/>
                </a:moveTo>
                <a:lnTo>
                  <a:pt x="36275" y="901700"/>
                </a:lnTo>
                <a:lnTo>
                  <a:pt x="87563" y="889000"/>
                </a:lnTo>
                <a:lnTo>
                  <a:pt x="108302" y="889000"/>
                </a:lnTo>
                <a:lnTo>
                  <a:pt x="109806" y="901700"/>
                </a:lnTo>
                <a:close/>
              </a:path>
              <a:path w="1827530" h="1943100">
                <a:moveTo>
                  <a:pt x="142004" y="990600"/>
                </a:moveTo>
                <a:lnTo>
                  <a:pt x="63607" y="990600"/>
                </a:lnTo>
                <a:lnTo>
                  <a:pt x="112663" y="977900"/>
                </a:lnTo>
                <a:lnTo>
                  <a:pt x="121784" y="965200"/>
                </a:lnTo>
                <a:lnTo>
                  <a:pt x="134503" y="965200"/>
                </a:lnTo>
                <a:lnTo>
                  <a:pt x="136256" y="977900"/>
                </a:lnTo>
                <a:lnTo>
                  <a:pt x="142208" y="977900"/>
                </a:lnTo>
                <a:lnTo>
                  <a:pt x="142004" y="990600"/>
                </a:lnTo>
                <a:close/>
              </a:path>
              <a:path w="1827530" h="1943100">
                <a:moveTo>
                  <a:pt x="1528685" y="1155700"/>
                </a:moveTo>
                <a:lnTo>
                  <a:pt x="1512380" y="1155700"/>
                </a:lnTo>
                <a:lnTo>
                  <a:pt x="1471582" y="1130300"/>
                </a:lnTo>
                <a:lnTo>
                  <a:pt x="1426670" y="1104900"/>
                </a:lnTo>
                <a:lnTo>
                  <a:pt x="1378054" y="1092200"/>
                </a:lnTo>
                <a:lnTo>
                  <a:pt x="1326143" y="1066800"/>
                </a:lnTo>
                <a:lnTo>
                  <a:pt x="1271347" y="1054100"/>
                </a:lnTo>
                <a:lnTo>
                  <a:pt x="1214074" y="1054100"/>
                </a:lnTo>
                <a:lnTo>
                  <a:pt x="1154734" y="1041400"/>
                </a:lnTo>
                <a:lnTo>
                  <a:pt x="753079" y="1041400"/>
                </a:lnTo>
                <a:lnTo>
                  <a:pt x="848823" y="1016000"/>
                </a:lnTo>
                <a:lnTo>
                  <a:pt x="898773" y="1016000"/>
                </a:lnTo>
                <a:lnTo>
                  <a:pt x="949729" y="1003300"/>
                </a:lnTo>
                <a:lnTo>
                  <a:pt x="1157921" y="1003300"/>
                </a:lnTo>
                <a:lnTo>
                  <a:pt x="1264075" y="1028700"/>
                </a:lnTo>
                <a:lnTo>
                  <a:pt x="1314558" y="1028700"/>
                </a:lnTo>
                <a:lnTo>
                  <a:pt x="1362933" y="1041400"/>
                </a:lnTo>
                <a:lnTo>
                  <a:pt x="1408917" y="1066800"/>
                </a:lnTo>
                <a:lnTo>
                  <a:pt x="1452225" y="1079500"/>
                </a:lnTo>
                <a:lnTo>
                  <a:pt x="1492574" y="1104900"/>
                </a:lnTo>
                <a:lnTo>
                  <a:pt x="1530486" y="1104900"/>
                </a:lnTo>
                <a:lnTo>
                  <a:pt x="1538282" y="1130300"/>
                </a:lnTo>
                <a:lnTo>
                  <a:pt x="1538268" y="1143000"/>
                </a:lnTo>
                <a:lnTo>
                  <a:pt x="1534231" y="1143000"/>
                </a:lnTo>
                <a:lnTo>
                  <a:pt x="1528685" y="1155700"/>
                </a:lnTo>
                <a:close/>
              </a:path>
              <a:path w="1827530" h="1943100">
                <a:moveTo>
                  <a:pt x="166980" y="1066800"/>
                </a:moveTo>
                <a:lnTo>
                  <a:pt x="129239" y="1066800"/>
                </a:lnTo>
                <a:lnTo>
                  <a:pt x="139144" y="1054100"/>
                </a:lnTo>
                <a:lnTo>
                  <a:pt x="163874" y="1054100"/>
                </a:lnTo>
                <a:lnTo>
                  <a:pt x="166980" y="1066800"/>
                </a:lnTo>
                <a:close/>
              </a:path>
              <a:path w="1827530" h="1943100">
                <a:moveTo>
                  <a:pt x="169999" y="1079500"/>
                </a:moveTo>
                <a:lnTo>
                  <a:pt x="94883" y="1079500"/>
                </a:lnTo>
                <a:lnTo>
                  <a:pt x="118080" y="1066800"/>
                </a:lnTo>
                <a:lnTo>
                  <a:pt x="170137" y="1066800"/>
                </a:lnTo>
                <a:lnTo>
                  <a:pt x="169999" y="1079500"/>
                </a:lnTo>
                <a:close/>
              </a:path>
              <a:path w="1827530" h="1943100">
                <a:moveTo>
                  <a:pt x="218881" y="1168400"/>
                </a:moveTo>
                <a:lnTo>
                  <a:pt x="129465" y="1168400"/>
                </a:lnTo>
                <a:lnTo>
                  <a:pt x="117062" y="1155700"/>
                </a:lnTo>
                <a:lnTo>
                  <a:pt x="102324" y="1143000"/>
                </a:lnTo>
                <a:lnTo>
                  <a:pt x="71043" y="1104900"/>
                </a:lnTo>
                <a:lnTo>
                  <a:pt x="63466" y="1079500"/>
                </a:lnTo>
                <a:lnTo>
                  <a:pt x="163049" y="1079500"/>
                </a:lnTo>
                <a:lnTo>
                  <a:pt x="161169" y="1092200"/>
                </a:lnTo>
                <a:lnTo>
                  <a:pt x="129633" y="1092200"/>
                </a:lnTo>
                <a:lnTo>
                  <a:pt x="109705" y="1104900"/>
                </a:lnTo>
                <a:lnTo>
                  <a:pt x="114681" y="1117600"/>
                </a:lnTo>
                <a:lnTo>
                  <a:pt x="120419" y="1117600"/>
                </a:lnTo>
                <a:lnTo>
                  <a:pt x="126921" y="1130300"/>
                </a:lnTo>
                <a:lnTo>
                  <a:pt x="147553" y="1130300"/>
                </a:lnTo>
                <a:lnTo>
                  <a:pt x="162854" y="1143000"/>
                </a:lnTo>
                <a:lnTo>
                  <a:pt x="275717" y="1143000"/>
                </a:lnTo>
                <a:lnTo>
                  <a:pt x="254438" y="1155700"/>
                </a:lnTo>
                <a:lnTo>
                  <a:pt x="235269" y="1155700"/>
                </a:lnTo>
                <a:lnTo>
                  <a:pt x="218881" y="1168400"/>
                </a:lnTo>
                <a:close/>
              </a:path>
              <a:path w="1827530" h="1943100">
                <a:moveTo>
                  <a:pt x="493708" y="1155700"/>
                </a:moveTo>
                <a:lnTo>
                  <a:pt x="399944" y="1155700"/>
                </a:lnTo>
                <a:lnTo>
                  <a:pt x="423585" y="1143000"/>
                </a:lnTo>
                <a:lnTo>
                  <a:pt x="580726" y="1092200"/>
                </a:lnTo>
                <a:lnTo>
                  <a:pt x="615591" y="1079500"/>
                </a:lnTo>
                <a:lnTo>
                  <a:pt x="731912" y="1079500"/>
                </a:lnTo>
                <a:lnTo>
                  <a:pt x="716305" y="1092200"/>
                </a:lnTo>
                <a:lnTo>
                  <a:pt x="684994" y="1092200"/>
                </a:lnTo>
                <a:lnTo>
                  <a:pt x="688289" y="1104900"/>
                </a:lnTo>
                <a:lnTo>
                  <a:pt x="653182" y="1104900"/>
                </a:lnTo>
                <a:lnTo>
                  <a:pt x="637506" y="1117600"/>
                </a:lnTo>
                <a:lnTo>
                  <a:pt x="621880" y="1117600"/>
                </a:lnTo>
                <a:lnTo>
                  <a:pt x="558681" y="1143000"/>
                </a:lnTo>
                <a:lnTo>
                  <a:pt x="526231" y="1143000"/>
                </a:lnTo>
                <a:lnTo>
                  <a:pt x="493708" y="1155700"/>
                </a:lnTo>
                <a:close/>
              </a:path>
              <a:path w="1827530" h="1943100">
                <a:moveTo>
                  <a:pt x="868099" y="1498600"/>
                </a:moveTo>
                <a:lnTo>
                  <a:pt x="805196" y="1498600"/>
                </a:lnTo>
                <a:lnTo>
                  <a:pt x="808272" y="1485900"/>
                </a:lnTo>
                <a:lnTo>
                  <a:pt x="814243" y="1485900"/>
                </a:lnTo>
                <a:lnTo>
                  <a:pt x="831653" y="1473200"/>
                </a:lnTo>
                <a:lnTo>
                  <a:pt x="843728" y="1447800"/>
                </a:lnTo>
                <a:lnTo>
                  <a:pt x="849466" y="1422400"/>
                </a:lnTo>
                <a:lnTo>
                  <a:pt x="847867" y="1409700"/>
                </a:lnTo>
                <a:lnTo>
                  <a:pt x="838518" y="1384300"/>
                </a:lnTo>
                <a:lnTo>
                  <a:pt x="822991" y="1371600"/>
                </a:lnTo>
                <a:lnTo>
                  <a:pt x="803269" y="1358900"/>
                </a:lnTo>
                <a:lnTo>
                  <a:pt x="775065" y="1358900"/>
                </a:lnTo>
                <a:lnTo>
                  <a:pt x="769523" y="1346200"/>
                </a:lnTo>
                <a:lnTo>
                  <a:pt x="764593" y="1346200"/>
                </a:lnTo>
                <a:lnTo>
                  <a:pt x="764075" y="1333500"/>
                </a:lnTo>
                <a:lnTo>
                  <a:pt x="766059" y="1333500"/>
                </a:lnTo>
                <a:lnTo>
                  <a:pt x="768120" y="1320800"/>
                </a:lnTo>
                <a:lnTo>
                  <a:pt x="781038" y="1308100"/>
                </a:lnTo>
                <a:lnTo>
                  <a:pt x="793195" y="1295400"/>
                </a:lnTo>
                <a:lnTo>
                  <a:pt x="803608" y="1270000"/>
                </a:lnTo>
                <a:lnTo>
                  <a:pt x="811295" y="1257300"/>
                </a:lnTo>
                <a:lnTo>
                  <a:pt x="814670" y="1244600"/>
                </a:lnTo>
                <a:lnTo>
                  <a:pt x="814437" y="1219200"/>
                </a:lnTo>
                <a:lnTo>
                  <a:pt x="809805" y="1206500"/>
                </a:lnTo>
                <a:lnTo>
                  <a:pt x="799983" y="1193800"/>
                </a:lnTo>
                <a:lnTo>
                  <a:pt x="789420" y="1181100"/>
                </a:lnTo>
                <a:lnTo>
                  <a:pt x="675026" y="1181100"/>
                </a:lnTo>
                <a:lnTo>
                  <a:pt x="653182" y="1104900"/>
                </a:lnTo>
                <a:lnTo>
                  <a:pt x="688289" y="1104900"/>
                </a:lnTo>
                <a:lnTo>
                  <a:pt x="704764" y="1168400"/>
                </a:lnTo>
                <a:lnTo>
                  <a:pt x="822730" y="1168400"/>
                </a:lnTo>
                <a:lnTo>
                  <a:pt x="837870" y="1193800"/>
                </a:lnTo>
                <a:lnTo>
                  <a:pt x="846550" y="1219200"/>
                </a:lnTo>
                <a:lnTo>
                  <a:pt x="848431" y="1244600"/>
                </a:lnTo>
                <a:lnTo>
                  <a:pt x="843171" y="1270000"/>
                </a:lnTo>
                <a:lnTo>
                  <a:pt x="837227" y="1282700"/>
                </a:lnTo>
                <a:lnTo>
                  <a:pt x="829785" y="1295400"/>
                </a:lnTo>
                <a:lnTo>
                  <a:pt x="821240" y="1308100"/>
                </a:lnTo>
                <a:lnTo>
                  <a:pt x="811986" y="1320800"/>
                </a:lnTo>
                <a:lnTo>
                  <a:pt x="835160" y="1333500"/>
                </a:lnTo>
                <a:lnTo>
                  <a:pt x="855070" y="1346200"/>
                </a:lnTo>
                <a:lnTo>
                  <a:pt x="870507" y="1371600"/>
                </a:lnTo>
                <a:lnTo>
                  <a:pt x="880263" y="1397000"/>
                </a:lnTo>
                <a:lnTo>
                  <a:pt x="883274" y="1422400"/>
                </a:lnTo>
                <a:lnTo>
                  <a:pt x="880337" y="1447800"/>
                </a:lnTo>
                <a:lnTo>
                  <a:pt x="871970" y="1473200"/>
                </a:lnTo>
                <a:lnTo>
                  <a:pt x="858687" y="1485900"/>
                </a:lnTo>
                <a:lnTo>
                  <a:pt x="868099" y="1498600"/>
                </a:lnTo>
                <a:close/>
              </a:path>
              <a:path w="1827530" h="1943100">
                <a:moveTo>
                  <a:pt x="785358" y="1155700"/>
                </a:moveTo>
                <a:lnTo>
                  <a:pt x="739459" y="1155700"/>
                </a:lnTo>
                <a:lnTo>
                  <a:pt x="763001" y="1143000"/>
                </a:lnTo>
                <a:lnTo>
                  <a:pt x="785358" y="1155700"/>
                </a:lnTo>
                <a:close/>
              </a:path>
              <a:path w="1827530" h="1943100">
                <a:moveTo>
                  <a:pt x="822730" y="1168400"/>
                </a:moveTo>
                <a:lnTo>
                  <a:pt x="704764" y="1168400"/>
                </a:lnTo>
                <a:lnTo>
                  <a:pt x="713146" y="1155700"/>
                </a:lnTo>
                <a:lnTo>
                  <a:pt x="805583" y="1155700"/>
                </a:lnTo>
                <a:lnTo>
                  <a:pt x="822730" y="1168400"/>
                </a:lnTo>
                <a:close/>
              </a:path>
              <a:path w="1827530" h="1943100">
                <a:moveTo>
                  <a:pt x="192209" y="1752600"/>
                </a:moveTo>
                <a:lnTo>
                  <a:pt x="159884" y="1752600"/>
                </a:lnTo>
                <a:lnTo>
                  <a:pt x="206378" y="1574800"/>
                </a:lnTo>
                <a:lnTo>
                  <a:pt x="222730" y="1511300"/>
                </a:lnTo>
                <a:lnTo>
                  <a:pt x="240742" y="1460500"/>
                </a:lnTo>
                <a:lnTo>
                  <a:pt x="260925" y="1422400"/>
                </a:lnTo>
                <a:lnTo>
                  <a:pt x="283790" y="1371600"/>
                </a:lnTo>
                <a:lnTo>
                  <a:pt x="309845" y="1333500"/>
                </a:lnTo>
                <a:lnTo>
                  <a:pt x="322330" y="1308100"/>
                </a:lnTo>
                <a:lnTo>
                  <a:pt x="348975" y="1270000"/>
                </a:lnTo>
                <a:lnTo>
                  <a:pt x="386844" y="1231900"/>
                </a:lnTo>
                <a:lnTo>
                  <a:pt x="433000" y="1193800"/>
                </a:lnTo>
                <a:lnTo>
                  <a:pt x="429550" y="1181100"/>
                </a:lnTo>
                <a:lnTo>
                  <a:pt x="465922" y="1181100"/>
                </a:lnTo>
                <a:lnTo>
                  <a:pt x="479269" y="1231900"/>
                </a:lnTo>
                <a:lnTo>
                  <a:pt x="443683" y="1231900"/>
                </a:lnTo>
                <a:lnTo>
                  <a:pt x="410480" y="1257300"/>
                </a:lnTo>
                <a:lnTo>
                  <a:pt x="380692" y="1295400"/>
                </a:lnTo>
                <a:lnTo>
                  <a:pt x="355986" y="1320800"/>
                </a:lnTo>
                <a:lnTo>
                  <a:pt x="338029" y="1346200"/>
                </a:lnTo>
                <a:lnTo>
                  <a:pt x="313062" y="1384300"/>
                </a:lnTo>
                <a:lnTo>
                  <a:pt x="291134" y="1435100"/>
                </a:lnTo>
                <a:lnTo>
                  <a:pt x="271756" y="1473200"/>
                </a:lnTo>
                <a:lnTo>
                  <a:pt x="254436" y="1524000"/>
                </a:lnTo>
                <a:lnTo>
                  <a:pt x="238685" y="1587500"/>
                </a:lnTo>
                <a:lnTo>
                  <a:pt x="192209" y="1752600"/>
                </a:lnTo>
                <a:close/>
              </a:path>
              <a:path w="1827530" h="1943100">
                <a:moveTo>
                  <a:pt x="555541" y="1320800"/>
                </a:moveTo>
                <a:lnTo>
                  <a:pt x="509434" y="1320800"/>
                </a:lnTo>
                <a:lnTo>
                  <a:pt x="546064" y="1282700"/>
                </a:lnTo>
                <a:lnTo>
                  <a:pt x="584817" y="1244600"/>
                </a:lnTo>
                <a:lnTo>
                  <a:pt x="625693" y="1219200"/>
                </a:lnTo>
                <a:lnTo>
                  <a:pt x="668693" y="1181100"/>
                </a:lnTo>
                <a:lnTo>
                  <a:pt x="736637" y="1181100"/>
                </a:lnTo>
                <a:lnTo>
                  <a:pt x="726236" y="1193800"/>
                </a:lnTo>
                <a:lnTo>
                  <a:pt x="715223" y="1193800"/>
                </a:lnTo>
                <a:lnTo>
                  <a:pt x="703410" y="1206500"/>
                </a:lnTo>
                <a:lnTo>
                  <a:pt x="687406" y="1206500"/>
                </a:lnTo>
                <a:lnTo>
                  <a:pt x="645297" y="1244600"/>
                </a:lnTo>
                <a:lnTo>
                  <a:pt x="605312" y="1270000"/>
                </a:lnTo>
                <a:lnTo>
                  <a:pt x="567452" y="1308100"/>
                </a:lnTo>
                <a:lnTo>
                  <a:pt x="555541" y="1320800"/>
                </a:lnTo>
                <a:close/>
              </a:path>
              <a:path w="1827530" h="1943100">
                <a:moveTo>
                  <a:pt x="516293" y="1371600"/>
                </a:moveTo>
                <a:lnTo>
                  <a:pt x="491334" y="1371600"/>
                </a:lnTo>
                <a:lnTo>
                  <a:pt x="485947" y="1358900"/>
                </a:lnTo>
                <a:lnTo>
                  <a:pt x="478169" y="1333500"/>
                </a:lnTo>
                <a:lnTo>
                  <a:pt x="467896" y="1308100"/>
                </a:lnTo>
                <a:lnTo>
                  <a:pt x="456083" y="1270000"/>
                </a:lnTo>
                <a:lnTo>
                  <a:pt x="443683" y="1231900"/>
                </a:lnTo>
                <a:lnTo>
                  <a:pt x="479269" y="1231900"/>
                </a:lnTo>
                <a:lnTo>
                  <a:pt x="490123" y="1257300"/>
                </a:lnTo>
                <a:lnTo>
                  <a:pt x="500394" y="1295400"/>
                </a:lnTo>
                <a:lnTo>
                  <a:pt x="509434" y="1320800"/>
                </a:lnTo>
                <a:lnTo>
                  <a:pt x="555541" y="1320800"/>
                </a:lnTo>
                <a:lnTo>
                  <a:pt x="531717" y="1346200"/>
                </a:lnTo>
                <a:lnTo>
                  <a:pt x="526366" y="1358900"/>
                </a:lnTo>
                <a:lnTo>
                  <a:pt x="521181" y="1358900"/>
                </a:lnTo>
                <a:lnTo>
                  <a:pt x="516293" y="1371600"/>
                </a:lnTo>
                <a:close/>
              </a:path>
              <a:path w="1827530" h="1943100">
                <a:moveTo>
                  <a:pt x="884457" y="1511300"/>
                </a:moveTo>
                <a:lnTo>
                  <a:pt x="809252" y="1511300"/>
                </a:lnTo>
                <a:lnTo>
                  <a:pt x="807111" y="1498600"/>
                </a:lnTo>
                <a:lnTo>
                  <a:pt x="876689" y="1498600"/>
                </a:lnTo>
                <a:lnTo>
                  <a:pt x="884457" y="1511300"/>
                </a:lnTo>
                <a:close/>
              </a:path>
              <a:path w="1827530" h="1943100">
                <a:moveTo>
                  <a:pt x="684202" y="1930400"/>
                </a:moveTo>
                <a:lnTo>
                  <a:pt x="651387" y="1930400"/>
                </a:lnTo>
                <a:lnTo>
                  <a:pt x="668285" y="1866900"/>
                </a:lnTo>
                <a:lnTo>
                  <a:pt x="690846" y="1816100"/>
                </a:lnTo>
                <a:lnTo>
                  <a:pt x="720882" y="1778000"/>
                </a:lnTo>
                <a:lnTo>
                  <a:pt x="760206" y="1739900"/>
                </a:lnTo>
                <a:lnTo>
                  <a:pt x="770569" y="1727200"/>
                </a:lnTo>
                <a:lnTo>
                  <a:pt x="781595" y="1714500"/>
                </a:lnTo>
                <a:lnTo>
                  <a:pt x="786791" y="1714500"/>
                </a:lnTo>
                <a:lnTo>
                  <a:pt x="792032" y="1701800"/>
                </a:lnTo>
                <a:lnTo>
                  <a:pt x="802473" y="1689100"/>
                </a:lnTo>
                <a:lnTo>
                  <a:pt x="815428" y="1676400"/>
                </a:lnTo>
                <a:lnTo>
                  <a:pt x="827829" y="1663700"/>
                </a:lnTo>
                <a:lnTo>
                  <a:pt x="859965" y="1625600"/>
                </a:lnTo>
                <a:lnTo>
                  <a:pt x="875505" y="1587500"/>
                </a:lnTo>
                <a:lnTo>
                  <a:pt x="875277" y="1562100"/>
                </a:lnTo>
                <a:lnTo>
                  <a:pt x="867881" y="1536700"/>
                </a:lnTo>
                <a:lnTo>
                  <a:pt x="855124" y="1524000"/>
                </a:lnTo>
                <a:lnTo>
                  <a:pt x="839415" y="1511300"/>
                </a:lnTo>
                <a:lnTo>
                  <a:pt x="891403" y="1511300"/>
                </a:lnTo>
                <a:lnTo>
                  <a:pt x="897358" y="1524000"/>
                </a:lnTo>
                <a:lnTo>
                  <a:pt x="902149" y="1536700"/>
                </a:lnTo>
                <a:lnTo>
                  <a:pt x="905778" y="1549400"/>
                </a:lnTo>
                <a:lnTo>
                  <a:pt x="908244" y="1549400"/>
                </a:lnTo>
                <a:lnTo>
                  <a:pt x="909528" y="1587500"/>
                </a:lnTo>
                <a:lnTo>
                  <a:pt x="893810" y="1638300"/>
                </a:lnTo>
                <a:lnTo>
                  <a:pt x="865202" y="1676400"/>
                </a:lnTo>
                <a:lnTo>
                  <a:pt x="839115" y="1701800"/>
                </a:lnTo>
                <a:lnTo>
                  <a:pt x="815527" y="1727200"/>
                </a:lnTo>
                <a:lnTo>
                  <a:pt x="810448" y="1739900"/>
                </a:lnTo>
                <a:lnTo>
                  <a:pt x="799814" y="1739900"/>
                </a:lnTo>
                <a:lnTo>
                  <a:pt x="783894" y="1765300"/>
                </a:lnTo>
                <a:lnTo>
                  <a:pt x="746292" y="1803400"/>
                </a:lnTo>
                <a:lnTo>
                  <a:pt x="718867" y="1828800"/>
                </a:lnTo>
                <a:lnTo>
                  <a:pt x="699032" y="1879600"/>
                </a:lnTo>
                <a:lnTo>
                  <a:pt x="684202" y="1930400"/>
                </a:lnTo>
                <a:close/>
              </a:path>
              <a:path w="1827530" h="1943100">
                <a:moveTo>
                  <a:pt x="188554" y="1765300"/>
                </a:moveTo>
                <a:lnTo>
                  <a:pt x="164643" y="1765300"/>
                </a:lnTo>
                <a:lnTo>
                  <a:pt x="163208" y="1752600"/>
                </a:lnTo>
                <a:lnTo>
                  <a:pt x="191251" y="1752600"/>
                </a:lnTo>
                <a:lnTo>
                  <a:pt x="188554" y="1765300"/>
                </a:lnTo>
                <a:close/>
              </a:path>
              <a:path w="1827530" h="1943100">
                <a:moveTo>
                  <a:pt x="681498" y="1943100"/>
                </a:moveTo>
                <a:lnTo>
                  <a:pt x="655126" y="1943100"/>
                </a:lnTo>
                <a:lnTo>
                  <a:pt x="652658" y="1930400"/>
                </a:lnTo>
                <a:lnTo>
                  <a:pt x="683426" y="1930400"/>
                </a:lnTo>
                <a:lnTo>
                  <a:pt x="681498" y="1943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34980" y="7447467"/>
            <a:ext cx="5542280" cy="74187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3550" b="1" dirty="0">
                <a:solidFill>
                  <a:srgbClr val="253F6A"/>
                </a:solidFill>
                <a:latin typeface="Arial"/>
                <a:cs typeface="Arial"/>
              </a:rPr>
              <a:t>ANNONCE</a:t>
            </a:r>
            <a:r>
              <a:rPr sz="3550" b="1" spc="-330" dirty="0">
                <a:solidFill>
                  <a:srgbClr val="253F6A"/>
                </a:solidFill>
                <a:latin typeface="Arial"/>
                <a:cs typeface="Arial"/>
              </a:rPr>
              <a:t> </a:t>
            </a:r>
            <a:r>
              <a:rPr sz="3550" b="1" spc="-325" dirty="0">
                <a:solidFill>
                  <a:srgbClr val="253F6A"/>
                </a:solidFill>
                <a:latin typeface="Arial"/>
                <a:cs typeface="Arial"/>
              </a:rPr>
              <a:t>DES</a:t>
            </a:r>
            <a:r>
              <a:rPr sz="3550" b="1" spc="-330" dirty="0">
                <a:solidFill>
                  <a:srgbClr val="253F6A"/>
                </a:solidFill>
                <a:latin typeface="Arial"/>
                <a:cs typeface="Arial"/>
              </a:rPr>
              <a:t> </a:t>
            </a:r>
            <a:r>
              <a:rPr sz="3550" b="1" spc="-430" dirty="0">
                <a:solidFill>
                  <a:srgbClr val="253F6A"/>
                </a:solidFill>
                <a:latin typeface="Arial"/>
                <a:cs typeface="Arial"/>
              </a:rPr>
              <a:t>RÉSULTATS</a:t>
            </a:r>
            <a:endParaRPr sz="355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3502" y="5262022"/>
            <a:ext cx="2435905" cy="1968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97011" y="7580145"/>
            <a:ext cx="5331460" cy="689932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120"/>
              </a:spcBef>
            </a:pPr>
            <a:r>
              <a:rPr sz="3550" b="1" spc="-180" dirty="0">
                <a:solidFill>
                  <a:srgbClr val="253F6A"/>
                </a:solidFill>
                <a:latin typeface="Arial"/>
                <a:cs typeface="Arial"/>
              </a:rPr>
              <a:t>JURYS</a:t>
            </a:r>
            <a:r>
              <a:rPr sz="3550" b="1" spc="-315" dirty="0">
                <a:solidFill>
                  <a:srgbClr val="253F6A"/>
                </a:solidFill>
                <a:latin typeface="Arial"/>
                <a:cs typeface="Arial"/>
              </a:rPr>
              <a:t> </a:t>
            </a:r>
            <a:r>
              <a:rPr sz="3550" b="1" spc="-229" dirty="0">
                <a:solidFill>
                  <a:srgbClr val="253F6A"/>
                </a:solidFill>
                <a:latin typeface="Arial"/>
                <a:cs typeface="Arial"/>
              </a:rPr>
              <a:t>DE</a:t>
            </a:r>
            <a:r>
              <a:rPr sz="3550" b="1" spc="-315" dirty="0">
                <a:solidFill>
                  <a:srgbClr val="253F6A"/>
                </a:solidFill>
                <a:latin typeface="Arial"/>
                <a:cs typeface="Arial"/>
              </a:rPr>
              <a:t> </a:t>
            </a:r>
            <a:r>
              <a:rPr sz="3550" b="1" spc="-90" dirty="0">
                <a:solidFill>
                  <a:srgbClr val="253F6A"/>
                </a:solidFill>
                <a:latin typeface="Arial"/>
                <a:cs typeface="Arial"/>
              </a:rPr>
              <a:t>SÉLECTION</a:t>
            </a:r>
            <a:endParaRPr sz="35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94321" y="5688639"/>
            <a:ext cx="130175" cy="2781935"/>
            <a:chOff x="4794321" y="5688639"/>
            <a:chExt cx="130175" cy="2781935"/>
          </a:xfrm>
        </p:grpSpPr>
        <p:sp>
          <p:nvSpPr>
            <p:cNvPr id="13" name="object 13"/>
            <p:cNvSpPr/>
            <p:nvPr/>
          </p:nvSpPr>
          <p:spPr>
            <a:xfrm>
              <a:off x="4851789" y="5795736"/>
              <a:ext cx="15240" cy="2567305"/>
            </a:xfrm>
            <a:custGeom>
              <a:avLst/>
              <a:gdLst/>
              <a:ahLst/>
              <a:cxnLst/>
              <a:rect l="l" t="t" r="r" b="b"/>
              <a:pathLst>
                <a:path w="15239" h="2567304">
                  <a:moveTo>
                    <a:pt x="14989" y="0"/>
                  </a:moveTo>
                  <a:lnTo>
                    <a:pt x="0" y="2567190"/>
                  </a:lnTo>
                </a:path>
              </a:pathLst>
            </a:custGeom>
            <a:ln w="28549">
              <a:solidFill>
                <a:srgbClr val="7D7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9894" y="5688639"/>
              <a:ext cx="114351" cy="1142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4321" y="8355751"/>
              <a:ext cx="114351" cy="11427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932855" y="5602914"/>
            <a:ext cx="130175" cy="2781935"/>
            <a:chOff x="10932855" y="5602914"/>
            <a:chExt cx="130175" cy="2781935"/>
          </a:xfrm>
        </p:grpSpPr>
        <p:sp>
          <p:nvSpPr>
            <p:cNvPr id="17" name="object 17"/>
            <p:cNvSpPr/>
            <p:nvPr/>
          </p:nvSpPr>
          <p:spPr>
            <a:xfrm>
              <a:off x="10990322" y="5710011"/>
              <a:ext cx="15240" cy="2567305"/>
            </a:xfrm>
            <a:custGeom>
              <a:avLst/>
              <a:gdLst/>
              <a:ahLst/>
              <a:cxnLst/>
              <a:rect l="l" t="t" r="r" b="b"/>
              <a:pathLst>
                <a:path w="15240" h="2567304">
                  <a:moveTo>
                    <a:pt x="14989" y="0"/>
                  </a:moveTo>
                  <a:lnTo>
                    <a:pt x="0" y="2567190"/>
                  </a:lnTo>
                </a:path>
              </a:pathLst>
            </a:custGeom>
            <a:ln w="28549">
              <a:solidFill>
                <a:srgbClr val="7D7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8427" y="5602914"/>
              <a:ext cx="114351" cy="1142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2855" y="8270026"/>
              <a:ext cx="114351" cy="114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76475" y="784058"/>
            <a:ext cx="1960569" cy="1119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1523" y="713160"/>
            <a:ext cx="981462" cy="13001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0129" y="980532"/>
            <a:ext cx="1523999" cy="552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0014" y="4970967"/>
            <a:ext cx="8814386" cy="103893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201348" y="3523719"/>
            <a:ext cx="15875" cy="5287010"/>
          </a:xfrm>
          <a:custGeom>
            <a:avLst/>
            <a:gdLst/>
            <a:ahLst/>
            <a:cxnLst/>
            <a:rect l="l" t="t" r="r" b="b"/>
            <a:pathLst>
              <a:path w="15875" h="5287009">
                <a:moveTo>
                  <a:pt x="15594" y="0"/>
                </a:moveTo>
                <a:lnTo>
                  <a:pt x="0" y="5286454"/>
                </a:lnTo>
              </a:path>
            </a:pathLst>
          </a:custGeom>
          <a:ln w="38120">
            <a:solidFill>
              <a:srgbClr val="2A3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4171" y="4878209"/>
            <a:ext cx="3537585" cy="3566160"/>
          </a:xfrm>
          <a:custGeom>
            <a:avLst/>
            <a:gdLst/>
            <a:ahLst/>
            <a:cxnLst/>
            <a:rect l="l" t="t" r="r" b="b"/>
            <a:pathLst>
              <a:path w="3537584" h="3566159">
                <a:moveTo>
                  <a:pt x="637057" y="2502484"/>
                </a:moveTo>
                <a:lnTo>
                  <a:pt x="632066" y="2476843"/>
                </a:lnTo>
                <a:lnTo>
                  <a:pt x="617105" y="2454300"/>
                </a:lnTo>
                <a:lnTo>
                  <a:pt x="594588" y="2439327"/>
                </a:lnTo>
                <a:lnTo>
                  <a:pt x="568960" y="2434336"/>
                </a:lnTo>
                <a:lnTo>
                  <a:pt x="543331" y="2439327"/>
                </a:lnTo>
                <a:lnTo>
                  <a:pt x="520788" y="2454300"/>
                </a:lnTo>
                <a:lnTo>
                  <a:pt x="19951" y="2955493"/>
                </a:lnTo>
                <a:lnTo>
                  <a:pt x="4991" y="2978048"/>
                </a:lnTo>
                <a:lnTo>
                  <a:pt x="0" y="3003702"/>
                </a:lnTo>
                <a:lnTo>
                  <a:pt x="4991" y="3029343"/>
                </a:lnTo>
                <a:lnTo>
                  <a:pt x="19951" y="3051873"/>
                </a:lnTo>
                <a:lnTo>
                  <a:pt x="42481" y="3066846"/>
                </a:lnTo>
                <a:lnTo>
                  <a:pt x="68110" y="3071838"/>
                </a:lnTo>
                <a:lnTo>
                  <a:pt x="93726" y="3066846"/>
                </a:lnTo>
                <a:lnTo>
                  <a:pt x="116255" y="3051873"/>
                </a:lnTo>
                <a:lnTo>
                  <a:pt x="617105" y="2550668"/>
                </a:lnTo>
                <a:lnTo>
                  <a:pt x="632066" y="2528125"/>
                </a:lnTo>
                <a:lnTo>
                  <a:pt x="637057" y="2502484"/>
                </a:lnTo>
                <a:close/>
              </a:path>
              <a:path w="3537584" h="3566159">
                <a:moveTo>
                  <a:pt x="671639" y="2935503"/>
                </a:moveTo>
                <a:lnTo>
                  <a:pt x="666661" y="2909862"/>
                </a:lnTo>
                <a:lnTo>
                  <a:pt x="651700" y="2887307"/>
                </a:lnTo>
                <a:lnTo>
                  <a:pt x="629170" y="2872333"/>
                </a:lnTo>
                <a:lnTo>
                  <a:pt x="603542" y="2867342"/>
                </a:lnTo>
                <a:lnTo>
                  <a:pt x="577913" y="2872333"/>
                </a:lnTo>
                <a:lnTo>
                  <a:pt x="555383" y="2887307"/>
                </a:lnTo>
                <a:lnTo>
                  <a:pt x="54546" y="3388512"/>
                </a:lnTo>
                <a:lnTo>
                  <a:pt x="39573" y="3411055"/>
                </a:lnTo>
                <a:lnTo>
                  <a:pt x="34594" y="3436696"/>
                </a:lnTo>
                <a:lnTo>
                  <a:pt x="39573" y="3462350"/>
                </a:lnTo>
                <a:lnTo>
                  <a:pt x="54546" y="3484892"/>
                </a:lnTo>
                <a:lnTo>
                  <a:pt x="77076" y="3499866"/>
                </a:lnTo>
                <a:lnTo>
                  <a:pt x="102692" y="3504857"/>
                </a:lnTo>
                <a:lnTo>
                  <a:pt x="128320" y="3499866"/>
                </a:lnTo>
                <a:lnTo>
                  <a:pt x="150850" y="3484892"/>
                </a:lnTo>
                <a:lnTo>
                  <a:pt x="651700" y="2983687"/>
                </a:lnTo>
                <a:lnTo>
                  <a:pt x="666661" y="2961144"/>
                </a:lnTo>
                <a:lnTo>
                  <a:pt x="671639" y="2935503"/>
                </a:lnTo>
                <a:close/>
              </a:path>
              <a:path w="3537584" h="3566159">
                <a:moveTo>
                  <a:pt x="845007" y="1875269"/>
                </a:moveTo>
                <a:lnTo>
                  <a:pt x="840028" y="1849615"/>
                </a:lnTo>
                <a:lnTo>
                  <a:pt x="825055" y="1827072"/>
                </a:lnTo>
                <a:lnTo>
                  <a:pt x="802551" y="1812099"/>
                </a:lnTo>
                <a:lnTo>
                  <a:pt x="776922" y="1807108"/>
                </a:lnTo>
                <a:lnTo>
                  <a:pt x="751281" y="1812099"/>
                </a:lnTo>
                <a:lnTo>
                  <a:pt x="728751" y="1827072"/>
                </a:lnTo>
                <a:lnTo>
                  <a:pt x="227914" y="2328265"/>
                </a:lnTo>
                <a:lnTo>
                  <a:pt x="212940" y="2350820"/>
                </a:lnTo>
                <a:lnTo>
                  <a:pt x="207962" y="2376474"/>
                </a:lnTo>
                <a:lnTo>
                  <a:pt x="212940" y="2402116"/>
                </a:lnTo>
                <a:lnTo>
                  <a:pt x="227914" y="2424646"/>
                </a:lnTo>
                <a:lnTo>
                  <a:pt x="250444" y="2439619"/>
                </a:lnTo>
                <a:lnTo>
                  <a:pt x="276059" y="2444623"/>
                </a:lnTo>
                <a:lnTo>
                  <a:pt x="301688" y="2439632"/>
                </a:lnTo>
                <a:lnTo>
                  <a:pt x="324218" y="2424646"/>
                </a:lnTo>
                <a:lnTo>
                  <a:pt x="825055" y="1923440"/>
                </a:lnTo>
                <a:lnTo>
                  <a:pt x="840028" y="1900910"/>
                </a:lnTo>
                <a:lnTo>
                  <a:pt x="845007" y="1875269"/>
                </a:lnTo>
                <a:close/>
              </a:path>
              <a:path w="3537584" h="3566159">
                <a:moveTo>
                  <a:pt x="1130757" y="2996552"/>
                </a:moveTo>
                <a:lnTo>
                  <a:pt x="1125766" y="2970898"/>
                </a:lnTo>
                <a:lnTo>
                  <a:pt x="1110805" y="2948343"/>
                </a:lnTo>
                <a:lnTo>
                  <a:pt x="1088288" y="2933369"/>
                </a:lnTo>
                <a:lnTo>
                  <a:pt x="1062659" y="2928378"/>
                </a:lnTo>
                <a:lnTo>
                  <a:pt x="1037031" y="2933369"/>
                </a:lnTo>
                <a:lnTo>
                  <a:pt x="1014488" y="2948343"/>
                </a:lnTo>
                <a:lnTo>
                  <a:pt x="513651" y="3449548"/>
                </a:lnTo>
                <a:lnTo>
                  <a:pt x="498690" y="3472103"/>
                </a:lnTo>
                <a:lnTo>
                  <a:pt x="493699" y="3497745"/>
                </a:lnTo>
                <a:lnTo>
                  <a:pt x="498690" y="3523399"/>
                </a:lnTo>
                <a:lnTo>
                  <a:pt x="513651" y="3545929"/>
                </a:lnTo>
                <a:lnTo>
                  <a:pt x="536181" y="3560915"/>
                </a:lnTo>
                <a:lnTo>
                  <a:pt x="561822" y="3565918"/>
                </a:lnTo>
                <a:lnTo>
                  <a:pt x="587463" y="3560915"/>
                </a:lnTo>
                <a:lnTo>
                  <a:pt x="609993" y="3545929"/>
                </a:lnTo>
                <a:lnTo>
                  <a:pt x="1110805" y="3044761"/>
                </a:lnTo>
                <a:lnTo>
                  <a:pt x="1125766" y="3022206"/>
                </a:lnTo>
                <a:lnTo>
                  <a:pt x="1130757" y="2996552"/>
                </a:lnTo>
                <a:close/>
              </a:path>
              <a:path w="3537584" h="3566159">
                <a:moveTo>
                  <a:pt x="1757527" y="2788450"/>
                </a:moveTo>
                <a:lnTo>
                  <a:pt x="1752549" y="2762796"/>
                </a:lnTo>
                <a:lnTo>
                  <a:pt x="1737588" y="2740241"/>
                </a:lnTo>
                <a:lnTo>
                  <a:pt x="1715058" y="2725267"/>
                </a:lnTo>
                <a:lnTo>
                  <a:pt x="1689430" y="2720276"/>
                </a:lnTo>
                <a:lnTo>
                  <a:pt x="1663801" y="2725267"/>
                </a:lnTo>
                <a:lnTo>
                  <a:pt x="1641271" y="2740241"/>
                </a:lnTo>
                <a:lnTo>
                  <a:pt x="1140434" y="3241433"/>
                </a:lnTo>
                <a:lnTo>
                  <a:pt x="1125461" y="3263989"/>
                </a:lnTo>
                <a:lnTo>
                  <a:pt x="1120482" y="3289643"/>
                </a:lnTo>
                <a:lnTo>
                  <a:pt x="1125461" y="3315284"/>
                </a:lnTo>
                <a:lnTo>
                  <a:pt x="1140434" y="3337814"/>
                </a:lnTo>
                <a:lnTo>
                  <a:pt x="1162964" y="3352787"/>
                </a:lnTo>
                <a:lnTo>
                  <a:pt x="1188580" y="3357778"/>
                </a:lnTo>
                <a:lnTo>
                  <a:pt x="1214208" y="3352787"/>
                </a:lnTo>
                <a:lnTo>
                  <a:pt x="1236738" y="3337814"/>
                </a:lnTo>
                <a:lnTo>
                  <a:pt x="1737588" y="2836659"/>
                </a:lnTo>
                <a:lnTo>
                  <a:pt x="1752549" y="2814104"/>
                </a:lnTo>
                <a:lnTo>
                  <a:pt x="1757527" y="2788450"/>
                </a:lnTo>
                <a:close/>
              </a:path>
              <a:path w="3537584" h="3566159">
                <a:moveTo>
                  <a:pt x="2781681" y="1100975"/>
                </a:moveTo>
                <a:lnTo>
                  <a:pt x="2778887" y="1056855"/>
                </a:lnTo>
                <a:lnTo>
                  <a:pt x="2770467" y="1013320"/>
                </a:lnTo>
                <a:lnTo>
                  <a:pt x="2756458" y="970965"/>
                </a:lnTo>
                <a:lnTo>
                  <a:pt x="2736837" y="930363"/>
                </a:lnTo>
                <a:lnTo>
                  <a:pt x="2712402" y="893305"/>
                </a:lnTo>
                <a:lnTo>
                  <a:pt x="2680779" y="856780"/>
                </a:lnTo>
                <a:lnTo>
                  <a:pt x="2645486" y="825919"/>
                </a:lnTo>
                <a:lnTo>
                  <a:pt x="2644292" y="825131"/>
                </a:lnTo>
                <a:lnTo>
                  <a:pt x="2644292" y="1078077"/>
                </a:lnTo>
                <a:lnTo>
                  <a:pt x="2644292" y="1123873"/>
                </a:lnTo>
                <a:lnTo>
                  <a:pt x="2634323" y="1168781"/>
                </a:lnTo>
                <a:lnTo>
                  <a:pt x="2614384" y="1211008"/>
                </a:lnTo>
                <a:lnTo>
                  <a:pt x="2584475" y="1248752"/>
                </a:lnTo>
                <a:lnTo>
                  <a:pt x="2546731" y="1278699"/>
                </a:lnTo>
                <a:lnTo>
                  <a:pt x="2504541" y="1298663"/>
                </a:lnTo>
                <a:lnTo>
                  <a:pt x="2459659" y="1308646"/>
                </a:lnTo>
                <a:lnTo>
                  <a:pt x="2413889" y="1308646"/>
                </a:lnTo>
                <a:lnTo>
                  <a:pt x="2369020" y="1298663"/>
                </a:lnTo>
                <a:lnTo>
                  <a:pt x="2326817" y="1278699"/>
                </a:lnTo>
                <a:lnTo>
                  <a:pt x="2289086" y="1248752"/>
                </a:lnTo>
                <a:lnTo>
                  <a:pt x="2259177" y="1211008"/>
                </a:lnTo>
                <a:lnTo>
                  <a:pt x="2239238" y="1168781"/>
                </a:lnTo>
                <a:lnTo>
                  <a:pt x="2229269" y="1123873"/>
                </a:lnTo>
                <a:lnTo>
                  <a:pt x="2229269" y="1078077"/>
                </a:lnTo>
                <a:lnTo>
                  <a:pt x="2239238" y="1033170"/>
                </a:lnTo>
                <a:lnTo>
                  <a:pt x="2259177" y="990942"/>
                </a:lnTo>
                <a:lnTo>
                  <a:pt x="2289086" y="953198"/>
                </a:lnTo>
                <a:lnTo>
                  <a:pt x="2326817" y="923251"/>
                </a:lnTo>
                <a:lnTo>
                  <a:pt x="2369020" y="903287"/>
                </a:lnTo>
                <a:lnTo>
                  <a:pt x="2413889" y="893305"/>
                </a:lnTo>
                <a:lnTo>
                  <a:pt x="2459659" y="893305"/>
                </a:lnTo>
                <a:lnTo>
                  <a:pt x="2504541" y="903287"/>
                </a:lnTo>
                <a:lnTo>
                  <a:pt x="2546731" y="923251"/>
                </a:lnTo>
                <a:lnTo>
                  <a:pt x="2584475" y="953198"/>
                </a:lnTo>
                <a:lnTo>
                  <a:pt x="2614384" y="990942"/>
                </a:lnTo>
                <a:lnTo>
                  <a:pt x="2634323" y="1033170"/>
                </a:lnTo>
                <a:lnTo>
                  <a:pt x="2644292" y="1078077"/>
                </a:lnTo>
                <a:lnTo>
                  <a:pt x="2644292" y="825131"/>
                </a:lnTo>
                <a:lnTo>
                  <a:pt x="2607259" y="800684"/>
                </a:lnTo>
                <a:lnTo>
                  <a:pt x="2566695" y="781050"/>
                </a:lnTo>
                <a:lnTo>
                  <a:pt x="2524366" y="767029"/>
                </a:lnTo>
                <a:lnTo>
                  <a:pt x="2480868" y="758609"/>
                </a:lnTo>
                <a:lnTo>
                  <a:pt x="2436774" y="755802"/>
                </a:lnTo>
                <a:lnTo>
                  <a:pt x="2392692" y="758609"/>
                </a:lnTo>
                <a:lnTo>
                  <a:pt x="2349195" y="767029"/>
                </a:lnTo>
                <a:lnTo>
                  <a:pt x="2306866" y="781050"/>
                </a:lnTo>
                <a:lnTo>
                  <a:pt x="2266289" y="800684"/>
                </a:lnTo>
                <a:lnTo>
                  <a:pt x="2228075" y="825919"/>
                </a:lnTo>
                <a:lnTo>
                  <a:pt x="2192769" y="856780"/>
                </a:lnTo>
                <a:lnTo>
                  <a:pt x="2161946" y="892111"/>
                </a:lnTo>
                <a:lnTo>
                  <a:pt x="2136724" y="930363"/>
                </a:lnTo>
                <a:lnTo>
                  <a:pt x="2117102" y="970965"/>
                </a:lnTo>
                <a:lnTo>
                  <a:pt x="2103081" y="1013320"/>
                </a:lnTo>
                <a:lnTo>
                  <a:pt x="2094674" y="1056855"/>
                </a:lnTo>
                <a:lnTo>
                  <a:pt x="2091867" y="1100975"/>
                </a:lnTo>
                <a:lnTo>
                  <a:pt x="2094674" y="1145082"/>
                </a:lnTo>
                <a:lnTo>
                  <a:pt x="2103081" y="1188618"/>
                </a:lnTo>
                <a:lnTo>
                  <a:pt x="2117102" y="1230972"/>
                </a:lnTo>
                <a:lnTo>
                  <a:pt x="2136724" y="1271562"/>
                </a:lnTo>
                <a:lnTo>
                  <a:pt x="2161946" y="1309814"/>
                </a:lnTo>
                <a:lnTo>
                  <a:pt x="2192769" y="1345133"/>
                </a:lnTo>
                <a:lnTo>
                  <a:pt x="2228075" y="1375981"/>
                </a:lnTo>
                <a:lnTo>
                  <a:pt x="2266289" y="1401229"/>
                </a:lnTo>
                <a:lnTo>
                  <a:pt x="2306866" y="1420863"/>
                </a:lnTo>
                <a:lnTo>
                  <a:pt x="2349195" y="1434884"/>
                </a:lnTo>
                <a:lnTo>
                  <a:pt x="2392692" y="1443304"/>
                </a:lnTo>
                <a:lnTo>
                  <a:pt x="2436774" y="1446110"/>
                </a:lnTo>
                <a:lnTo>
                  <a:pt x="2480868" y="1443304"/>
                </a:lnTo>
                <a:lnTo>
                  <a:pt x="2524366" y="1434884"/>
                </a:lnTo>
                <a:lnTo>
                  <a:pt x="2566695" y="1420863"/>
                </a:lnTo>
                <a:lnTo>
                  <a:pt x="2607259" y="1401229"/>
                </a:lnTo>
                <a:lnTo>
                  <a:pt x="2645486" y="1375981"/>
                </a:lnTo>
                <a:lnTo>
                  <a:pt x="2680779" y="1345133"/>
                </a:lnTo>
                <a:lnTo>
                  <a:pt x="2711615" y="1309814"/>
                </a:lnTo>
                <a:lnTo>
                  <a:pt x="2736837" y="1271562"/>
                </a:lnTo>
                <a:lnTo>
                  <a:pt x="2756458" y="1230972"/>
                </a:lnTo>
                <a:lnTo>
                  <a:pt x="2770467" y="1188618"/>
                </a:lnTo>
                <a:lnTo>
                  <a:pt x="2778887" y="1145082"/>
                </a:lnTo>
                <a:lnTo>
                  <a:pt x="2781681" y="1100975"/>
                </a:lnTo>
                <a:close/>
              </a:path>
              <a:path w="3537584" h="3566159">
                <a:moveTo>
                  <a:pt x="3536988" y="406400"/>
                </a:moveTo>
                <a:lnTo>
                  <a:pt x="3536251" y="342900"/>
                </a:lnTo>
                <a:lnTo>
                  <a:pt x="3533584" y="292100"/>
                </a:lnTo>
                <a:lnTo>
                  <a:pt x="3529444" y="254000"/>
                </a:lnTo>
                <a:lnTo>
                  <a:pt x="3524275" y="203200"/>
                </a:lnTo>
                <a:lnTo>
                  <a:pt x="3518535" y="177800"/>
                </a:lnTo>
                <a:lnTo>
                  <a:pt x="3512667" y="139700"/>
                </a:lnTo>
                <a:lnTo>
                  <a:pt x="3509886" y="127000"/>
                </a:lnTo>
                <a:lnTo>
                  <a:pt x="3507117" y="114300"/>
                </a:lnTo>
                <a:lnTo>
                  <a:pt x="3502355" y="101600"/>
                </a:lnTo>
                <a:lnTo>
                  <a:pt x="3498812" y="88900"/>
                </a:lnTo>
                <a:lnTo>
                  <a:pt x="3496957" y="76200"/>
                </a:lnTo>
                <a:lnTo>
                  <a:pt x="3490176" y="63500"/>
                </a:lnTo>
                <a:lnTo>
                  <a:pt x="3480219" y="50800"/>
                </a:lnTo>
                <a:lnTo>
                  <a:pt x="3467570" y="38100"/>
                </a:lnTo>
                <a:lnTo>
                  <a:pt x="3446576" y="38100"/>
                </a:lnTo>
                <a:lnTo>
                  <a:pt x="3433800" y="25400"/>
                </a:lnTo>
                <a:lnTo>
                  <a:pt x="3414712" y="25400"/>
                </a:lnTo>
                <a:lnTo>
                  <a:pt x="3400310" y="18122"/>
                </a:lnTo>
                <a:lnTo>
                  <a:pt x="3400310" y="368300"/>
                </a:lnTo>
                <a:lnTo>
                  <a:pt x="3399942" y="431800"/>
                </a:lnTo>
                <a:lnTo>
                  <a:pt x="3397148" y="482600"/>
                </a:lnTo>
                <a:lnTo>
                  <a:pt x="3391458" y="546100"/>
                </a:lnTo>
                <a:lnTo>
                  <a:pt x="3382441" y="609600"/>
                </a:lnTo>
                <a:lnTo>
                  <a:pt x="3369640" y="673100"/>
                </a:lnTo>
                <a:lnTo>
                  <a:pt x="3352622" y="736600"/>
                </a:lnTo>
                <a:lnTo>
                  <a:pt x="3330930" y="812800"/>
                </a:lnTo>
                <a:lnTo>
                  <a:pt x="3275266" y="756881"/>
                </a:lnTo>
                <a:lnTo>
                  <a:pt x="3275266" y="939800"/>
                </a:lnTo>
                <a:lnTo>
                  <a:pt x="3252736" y="990600"/>
                </a:lnTo>
                <a:lnTo>
                  <a:pt x="3228390" y="1028700"/>
                </a:lnTo>
                <a:lnTo>
                  <a:pt x="3202241" y="1079500"/>
                </a:lnTo>
                <a:lnTo>
                  <a:pt x="3174288" y="1117600"/>
                </a:lnTo>
                <a:lnTo>
                  <a:pt x="3144570" y="1168400"/>
                </a:lnTo>
                <a:lnTo>
                  <a:pt x="3113074" y="1206500"/>
                </a:lnTo>
                <a:lnTo>
                  <a:pt x="3079839" y="1244600"/>
                </a:lnTo>
                <a:lnTo>
                  <a:pt x="3044863" y="1295400"/>
                </a:lnTo>
                <a:lnTo>
                  <a:pt x="3008160" y="1333500"/>
                </a:lnTo>
                <a:lnTo>
                  <a:pt x="2969755" y="1371600"/>
                </a:lnTo>
                <a:lnTo>
                  <a:pt x="2933814" y="1409700"/>
                </a:lnTo>
                <a:lnTo>
                  <a:pt x="2897174" y="1447800"/>
                </a:lnTo>
                <a:lnTo>
                  <a:pt x="2859887" y="1473200"/>
                </a:lnTo>
                <a:lnTo>
                  <a:pt x="2822003" y="1511300"/>
                </a:lnTo>
                <a:lnTo>
                  <a:pt x="2783535" y="1549400"/>
                </a:lnTo>
                <a:lnTo>
                  <a:pt x="2744559" y="1587500"/>
                </a:lnTo>
                <a:lnTo>
                  <a:pt x="2705100" y="1612900"/>
                </a:lnTo>
                <a:lnTo>
                  <a:pt x="2665209" y="1651000"/>
                </a:lnTo>
                <a:lnTo>
                  <a:pt x="2624937" y="1676400"/>
                </a:lnTo>
                <a:lnTo>
                  <a:pt x="2543391" y="1752600"/>
                </a:lnTo>
                <a:lnTo>
                  <a:pt x="2502217" y="1778000"/>
                </a:lnTo>
                <a:lnTo>
                  <a:pt x="2460815" y="1816100"/>
                </a:lnTo>
                <a:lnTo>
                  <a:pt x="2419261" y="1841500"/>
                </a:lnTo>
                <a:lnTo>
                  <a:pt x="2390406" y="1866900"/>
                </a:lnTo>
                <a:lnTo>
                  <a:pt x="2361514" y="1879600"/>
                </a:lnTo>
                <a:lnTo>
                  <a:pt x="2356777" y="1883765"/>
                </a:lnTo>
                <a:lnTo>
                  <a:pt x="2356777" y="2260600"/>
                </a:lnTo>
                <a:lnTo>
                  <a:pt x="2355989" y="2311400"/>
                </a:lnTo>
                <a:lnTo>
                  <a:pt x="2353106" y="2349500"/>
                </a:lnTo>
                <a:lnTo>
                  <a:pt x="2348141" y="2400300"/>
                </a:lnTo>
                <a:lnTo>
                  <a:pt x="2341092" y="2451100"/>
                </a:lnTo>
                <a:lnTo>
                  <a:pt x="2331948" y="2501900"/>
                </a:lnTo>
                <a:lnTo>
                  <a:pt x="2320709" y="2540000"/>
                </a:lnTo>
                <a:lnTo>
                  <a:pt x="2307386" y="2590800"/>
                </a:lnTo>
                <a:lnTo>
                  <a:pt x="2291981" y="2641600"/>
                </a:lnTo>
                <a:lnTo>
                  <a:pt x="2274468" y="2679700"/>
                </a:lnTo>
                <a:lnTo>
                  <a:pt x="2254872" y="2730500"/>
                </a:lnTo>
                <a:lnTo>
                  <a:pt x="2233193" y="2768600"/>
                </a:lnTo>
                <a:lnTo>
                  <a:pt x="2209406" y="2819400"/>
                </a:lnTo>
                <a:lnTo>
                  <a:pt x="2183536" y="2857500"/>
                </a:lnTo>
                <a:lnTo>
                  <a:pt x="2155571" y="2895600"/>
                </a:lnTo>
                <a:lnTo>
                  <a:pt x="2125522" y="2933700"/>
                </a:lnTo>
                <a:lnTo>
                  <a:pt x="2093366" y="2971800"/>
                </a:lnTo>
                <a:lnTo>
                  <a:pt x="2059127" y="3009900"/>
                </a:lnTo>
                <a:lnTo>
                  <a:pt x="2057641" y="2959100"/>
                </a:lnTo>
                <a:lnTo>
                  <a:pt x="2054517" y="2908300"/>
                </a:lnTo>
                <a:lnTo>
                  <a:pt x="2049780" y="2857500"/>
                </a:lnTo>
                <a:lnTo>
                  <a:pt x="2043430" y="2806700"/>
                </a:lnTo>
                <a:lnTo>
                  <a:pt x="2035479" y="2768600"/>
                </a:lnTo>
                <a:lnTo>
                  <a:pt x="2025942" y="2717800"/>
                </a:lnTo>
                <a:lnTo>
                  <a:pt x="2014842" y="2667000"/>
                </a:lnTo>
                <a:lnTo>
                  <a:pt x="2002193" y="2616200"/>
                </a:lnTo>
                <a:lnTo>
                  <a:pt x="1987994" y="2565400"/>
                </a:lnTo>
                <a:lnTo>
                  <a:pt x="1972259" y="2514600"/>
                </a:lnTo>
                <a:lnTo>
                  <a:pt x="1955012" y="2476500"/>
                </a:lnTo>
                <a:lnTo>
                  <a:pt x="1936254" y="2425700"/>
                </a:lnTo>
                <a:lnTo>
                  <a:pt x="1926132" y="2400300"/>
                </a:lnTo>
                <a:lnTo>
                  <a:pt x="1921065" y="2387600"/>
                </a:lnTo>
                <a:lnTo>
                  <a:pt x="1916010" y="2374900"/>
                </a:lnTo>
                <a:lnTo>
                  <a:pt x="1894281" y="2336800"/>
                </a:lnTo>
                <a:lnTo>
                  <a:pt x="1980450" y="2286000"/>
                </a:lnTo>
                <a:lnTo>
                  <a:pt x="2024253" y="2260600"/>
                </a:lnTo>
                <a:lnTo>
                  <a:pt x="2248166" y="2133600"/>
                </a:lnTo>
                <a:lnTo>
                  <a:pt x="2293569" y="2095500"/>
                </a:lnTo>
                <a:lnTo>
                  <a:pt x="2339060" y="2070100"/>
                </a:lnTo>
                <a:lnTo>
                  <a:pt x="2346617" y="2120900"/>
                </a:lnTo>
                <a:lnTo>
                  <a:pt x="2352090" y="2159000"/>
                </a:lnTo>
                <a:lnTo>
                  <a:pt x="2355481" y="2209800"/>
                </a:lnTo>
                <a:lnTo>
                  <a:pt x="2356777" y="2260600"/>
                </a:lnTo>
                <a:lnTo>
                  <a:pt x="2356777" y="1883765"/>
                </a:lnTo>
                <a:lnTo>
                  <a:pt x="2303653" y="1930400"/>
                </a:lnTo>
                <a:lnTo>
                  <a:pt x="2215172" y="1981200"/>
                </a:lnTo>
                <a:lnTo>
                  <a:pt x="2171052" y="2019300"/>
                </a:lnTo>
                <a:lnTo>
                  <a:pt x="1996655" y="2120900"/>
                </a:lnTo>
                <a:lnTo>
                  <a:pt x="1869440" y="2197100"/>
                </a:lnTo>
                <a:lnTo>
                  <a:pt x="1827999" y="2222500"/>
                </a:lnTo>
                <a:lnTo>
                  <a:pt x="1734616" y="2260600"/>
                </a:lnTo>
                <a:lnTo>
                  <a:pt x="1704289" y="2273300"/>
                </a:lnTo>
                <a:lnTo>
                  <a:pt x="1696618" y="2273300"/>
                </a:lnTo>
                <a:lnTo>
                  <a:pt x="1688947" y="2286000"/>
                </a:lnTo>
                <a:lnTo>
                  <a:pt x="1681441" y="2286000"/>
                </a:lnTo>
                <a:lnTo>
                  <a:pt x="1651647" y="2260600"/>
                </a:lnTo>
                <a:lnTo>
                  <a:pt x="1485633" y="2094064"/>
                </a:lnTo>
                <a:lnTo>
                  <a:pt x="1485633" y="2286000"/>
                </a:lnTo>
                <a:lnTo>
                  <a:pt x="1458290" y="2324100"/>
                </a:lnTo>
                <a:lnTo>
                  <a:pt x="1426438" y="2374900"/>
                </a:lnTo>
                <a:lnTo>
                  <a:pt x="1390065" y="2413000"/>
                </a:lnTo>
                <a:lnTo>
                  <a:pt x="1349197" y="2463800"/>
                </a:lnTo>
                <a:lnTo>
                  <a:pt x="1308620" y="2489200"/>
                </a:lnTo>
                <a:lnTo>
                  <a:pt x="1264615" y="2527300"/>
                </a:lnTo>
                <a:lnTo>
                  <a:pt x="1218234" y="2552700"/>
                </a:lnTo>
                <a:lnTo>
                  <a:pt x="1075347" y="2590800"/>
                </a:lnTo>
                <a:lnTo>
                  <a:pt x="1029957" y="2603500"/>
                </a:lnTo>
                <a:lnTo>
                  <a:pt x="987437" y="2616200"/>
                </a:lnTo>
                <a:lnTo>
                  <a:pt x="915200" y="2616200"/>
                </a:lnTo>
                <a:lnTo>
                  <a:pt x="917270" y="2578100"/>
                </a:lnTo>
                <a:lnTo>
                  <a:pt x="921118" y="2540000"/>
                </a:lnTo>
                <a:lnTo>
                  <a:pt x="927239" y="2501900"/>
                </a:lnTo>
                <a:lnTo>
                  <a:pt x="936117" y="2451100"/>
                </a:lnTo>
                <a:lnTo>
                  <a:pt x="948245" y="2413000"/>
                </a:lnTo>
                <a:lnTo>
                  <a:pt x="964107" y="2362200"/>
                </a:lnTo>
                <a:lnTo>
                  <a:pt x="984199" y="2311400"/>
                </a:lnTo>
                <a:lnTo>
                  <a:pt x="1009002" y="2273300"/>
                </a:lnTo>
                <a:lnTo>
                  <a:pt x="1039012" y="2222500"/>
                </a:lnTo>
                <a:lnTo>
                  <a:pt x="1074712" y="2184400"/>
                </a:lnTo>
                <a:lnTo>
                  <a:pt x="1206220" y="2070100"/>
                </a:lnTo>
                <a:lnTo>
                  <a:pt x="1249692" y="2044700"/>
                </a:lnTo>
                <a:lnTo>
                  <a:pt x="1485633" y="2286000"/>
                </a:lnTo>
                <a:lnTo>
                  <a:pt x="1485633" y="2094064"/>
                </a:lnTo>
                <a:lnTo>
                  <a:pt x="1436433" y="2044700"/>
                </a:lnTo>
                <a:lnTo>
                  <a:pt x="1246543" y="1854200"/>
                </a:lnTo>
                <a:lnTo>
                  <a:pt x="1249781" y="1841500"/>
                </a:lnTo>
                <a:lnTo>
                  <a:pt x="1270292" y="1803400"/>
                </a:lnTo>
                <a:lnTo>
                  <a:pt x="1284693" y="1765300"/>
                </a:lnTo>
                <a:lnTo>
                  <a:pt x="1299768" y="1739900"/>
                </a:lnTo>
                <a:lnTo>
                  <a:pt x="1315529" y="1701800"/>
                </a:lnTo>
                <a:lnTo>
                  <a:pt x="1337030" y="1663700"/>
                </a:lnTo>
                <a:lnTo>
                  <a:pt x="1359598" y="1625600"/>
                </a:lnTo>
                <a:lnTo>
                  <a:pt x="1383220" y="1574800"/>
                </a:lnTo>
                <a:lnTo>
                  <a:pt x="1407833" y="1536700"/>
                </a:lnTo>
                <a:lnTo>
                  <a:pt x="1433410" y="1485900"/>
                </a:lnTo>
                <a:lnTo>
                  <a:pt x="1459915" y="1447800"/>
                </a:lnTo>
                <a:lnTo>
                  <a:pt x="1487322" y="1409700"/>
                </a:lnTo>
                <a:lnTo>
                  <a:pt x="1515579" y="1358900"/>
                </a:lnTo>
                <a:lnTo>
                  <a:pt x="1544662" y="1320800"/>
                </a:lnTo>
                <a:lnTo>
                  <a:pt x="1574533" y="1270000"/>
                </a:lnTo>
                <a:lnTo>
                  <a:pt x="1605153" y="1231900"/>
                </a:lnTo>
                <a:lnTo>
                  <a:pt x="1625549" y="1193800"/>
                </a:lnTo>
                <a:lnTo>
                  <a:pt x="1646224" y="1168400"/>
                </a:lnTo>
                <a:lnTo>
                  <a:pt x="1667179" y="1143000"/>
                </a:lnTo>
                <a:lnTo>
                  <a:pt x="1688414" y="1117600"/>
                </a:lnTo>
                <a:lnTo>
                  <a:pt x="1719580" y="1066800"/>
                </a:lnTo>
                <a:lnTo>
                  <a:pt x="1751266" y="1028700"/>
                </a:lnTo>
                <a:lnTo>
                  <a:pt x="1783435" y="990600"/>
                </a:lnTo>
                <a:lnTo>
                  <a:pt x="1816061" y="952500"/>
                </a:lnTo>
                <a:lnTo>
                  <a:pt x="1849107" y="901700"/>
                </a:lnTo>
                <a:lnTo>
                  <a:pt x="1882559" y="863600"/>
                </a:lnTo>
                <a:lnTo>
                  <a:pt x="1916366" y="825500"/>
                </a:lnTo>
                <a:lnTo>
                  <a:pt x="1984959" y="749300"/>
                </a:lnTo>
                <a:lnTo>
                  <a:pt x="2054644" y="673100"/>
                </a:lnTo>
                <a:lnTo>
                  <a:pt x="2160689" y="558800"/>
                </a:lnTo>
                <a:lnTo>
                  <a:pt x="2200313" y="520700"/>
                </a:lnTo>
                <a:lnTo>
                  <a:pt x="2240661" y="482600"/>
                </a:lnTo>
                <a:lnTo>
                  <a:pt x="2281720" y="457200"/>
                </a:lnTo>
                <a:lnTo>
                  <a:pt x="2323465" y="419100"/>
                </a:lnTo>
                <a:lnTo>
                  <a:pt x="2365870" y="381000"/>
                </a:lnTo>
                <a:lnTo>
                  <a:pt x="2408923" y="355600"/>
                </a:lnTo>
                <a:lnTo>
                  <a:pt x="2496870" y="304800"/>
                </a:lnTo>
                <a:lnTo>
                  <a:pt x="2587142" y="254000"/>
                </a:lnTo>
                <a:lnTo>
                  <a:pt x="3275266" y="939800"/>
                </a:lnTo>
                <a:lnTo>
                  <a:pt x="3275266" y="756881"/>
                </a:lnTo>
                <a:lnTo>
                  <a:pt x="2774696" y="254000"/>
                </a:lnTo>
                <a:lnTo>
                  <a:pt x="2724137" y="203200"/>
                </a:lnTo>
                <a:lnTo>
                  <a:pt x="2793504" y="177800"/>
                </a:lnTo>
                <a:lnTo>
                  <a:pt x="2860865" y="165100"/>
                </a:lnTo>
                <a:lnTo>
                  <a:pt x="2988208" y="139700"/>
                </a:lnTo>
                <a:lnTo>
                  <a:pt x="3047555" y="139700"/>
                </a:lnTo>
                <a:lnTo>
                  <a:pt x="3103600" y="127000"/>
                </a:lnTo>
                <a:lnTo>
                  <a:pt x="3204451" y="127000"/>
                </a:lnTo>
                <a:lnTo>
                  <a:pt x="3248634" y="139700"/>
                </a:lnTo>
                <a:lnTo>
                  <a:pt x="3322866" y="139700"/>
                </a:lnTo>
                <a:lnTo>
                  <a:pt x="3352292" y="152400"/>
                </a:lnTo>
                <a:lnTo>
                  <a:pt x="3376142" y="152400"/>
                </a:lnTo>
                <a:lnTo>
                  <a:pt x="3381070" y="177800"/>
                </a:lnTo>
                <a:lnTo>
                  <a:pt x="3386239" y="203200"/>
                </a:lnTo>
                <a:lnTo>
                  <a:pt x="3391192" y="241300"/>
                </a:lnTo>
                <a:lnTo>
                  <a:pt x="3395484" y="279400"/>
                </a:lnTo>
                <a:lnTo>
                  <a:pt x="3398672" y="330200"/>
                </a:lnTo>
                <a:lnTo>
                  <a:pt x="3400310" y="368300"/>
                </a:lnTo>
                <a:lnTo>
                  <a:pt x="3400310" y="18122"/>
                </a:lnTo>
                <a:lnTo>
                  <a:pt x="3389604" y="12700"/>
                </a:lnTo>
                <a:lnTo>
                  <a:pt x="3322523" y="12700"/>
                </a:lnTo>
                <a:lnTo>
                  <a:pt x="3281172" y="0"/>
                </a:lnTo>
                <a:lnTo>
                  <a:pt x="3008223" y="0"/>
                </a:lnTo>
                <a:lnTo>
                  <a:pt x="2873806" y="25400"/>
                </a:lnTo>
                <a:lnTo>
                  <a:pt x="2728607" y="50800"/>
                </a:lnTo>
                <a:lnTo>
                  <a:pt x="2652712" y="76200"/>
                </a:lnTo>
                <a:lnTo>
                  <a:pt x="2575026" y="114300"/>
                </a:lnTo>
                <a:lnTo>
                  <a:pt x="2529319" y="127000"/>
                </a:lnTo>
                <a:lnTo>
                  <a:pt x="2439492" y="177800"/>
                </a:lnTo>
                <a:lnTo>
                  <a:pt x="2351849" y="228600"/>
                </a:lnTo>
                <a:lnTo>
                  <a:pt x="2308898" y="254000"/>
                </a:lnTo>
                <a:lnTo>
                  <a:pt x="2266543" y="292100"/>
                </a:lnTo>
                <a:lnTo>
                  <a:pt x="2224811" y="317500"/>
                </a:lnTo>
                <a:lnTo>
                  <a:pt x="2183701" y="355600"/>
                </a:lnTo>
                <a:lnTo>
                  <a:pt x="2143252" y="393700"/>
                </a:lnTo>
                <a:lnTo>
                  <a:pt x="2103475" y="431800"/>
                </a:lnTo>
                <a:lnTo>
                  <a:pt x="2064372" y="469900"/>
                </a:lnTo>
                <a:lnTo>
                  <a:pt x="2030387" y="495300"/>
                </a:lnTo>
                <a:lnTo>
                  <a:pt x="1929282" y="609600"/>
                </a:lnTo>
                <a:lnTo>
                  <a:pt x="1862848" y="685800"/>
                </a:lnTo>
                <a:lnTo>
                  <a:pt x="1797456" y="762000"/>
                </a:lnTo>
                <a:lnTo>
                  <a:pt x="1765198" y="800100"/>
                </a:lnTo>
                <a:lnTo>
                  <a:pt x="1733270" y="838200"/>
                </a:lnTo>
                <a:lnTo>
                  <a:pt x="1701711" y="876300"/>
                </a:lnTo>
                <a:lnTo>
                  <a:pt x="1670519" y="914400"/>
                </a:lnTo>
                <a:lnTo>
                  <a:pt x="1639735" y="952500"/>
                </a:lnTo>
                <a:lnTo>
                  <a:pt x="1609394" y="990600"/>
                </a:lnTo>
                <a:lnTo>
                  <a:pt x="1579499" y="1028700"/>
                </a:lnTo>
                <a:lnTo>
                  <a:pt x="1550085" y="1066800"/>
                </a:lnTo>
                <a:lnTo>
                  <a:pt x="1503794" y="1066800"/>
                </a:lnTo>
                <a:lnTo>
                  <a:pt x="1464310" y="1056068"/>
                </a:lnTo>
                <a:lnTo>
                  <a:pt x="1464310" y="1193800"/>
                </a:lnTo>
                <a:lnTo>
                  <a:pt x="1433550" y="1231900"/>
                </a:lnTo>
                <a:lnTo>
                  <a:pt x="1403565" y="1282700"/>
                </a:lnTo>
                <a:lnTo>
                  <a:pt x="1374419" y="1333500"/>
                </a:lnTo>
                <a:lnTo>
                  <a:pt x="1346123" y="1371600"/>
                </a:lnTo>
                <a:lnTo>
                  <a:pt x="1318729" y="1422400"/>
                </a:lnTo>
                <a:lnTo>
                  <a:pt x="1292275" y="1460500"/>
                </a:lnTo>
                <a:lnTo>
                  <a:pt x="1266786" y="1511300"/>
                </a:lnTo>
                <a:lnTo>
                  <a:pt x="1242326" y="1549400"/>
                </a:lnTo>
                <a:lnTo>
                  <a:pt x="1218907" y="1600200"/>
                </a:lnTo>
                <a:lnTo>
                  <a:pt x="1196581" y="1638300"/>
                </a:lnTo>
                <a:lnTo>
                  <a:pt x="1151420" y="1612900"/>
                </a:lnTo>
                <a:lnTo>
                  <a:pt x="1105611" y="1600200"/>
                </a:lnTo>
                <a:lnTo>
                  <a:pt x="1059205" y="1574800"/>
                </a:lnTo>
                <a:lnTo>
                  <a:pt x="964704" y="1549400"/>
                </a:lnTo>
                <a:lnTo>
                  <a:pt x="916673" y="1524000"/>
                </a:lnTo>
                <a:lnTo>
                  <a:pt x="868197" y="1511300"/>
                </a:lnTo>
                <a:lnTo>
                  <a:pt x="819277" y="1511300"/>
                </a:lnTo>
                <a:lnTo>
                  <a:pt x="720267" y="1485900"/>
                </a:lnTo>
                <a:lnTo>
                  <a:pt x="670267" y="1485900"/>
                </a:lnTo>
                <a:lnTo>
                  <a:pt x="619963" y="1473200"/>
                </a:lnTo>
                <a:lnTo>
                  <a:pt x="518617" y="1473200"/>
                </a:lnTo>
                <a:lnTo>
                  <a:pt x="556475" y="1435100"/>
                </a:lnTo>
                <a:lnTo>
                  <a:pt x="595541" y="1409700"/>
                </a:lnTo>
                <a:lnTo>
                  <a:pt x="635711" y="1371600"/>
                </a:lnTo>
                <a:lnTo>
                  <a:pt x="676922" y="1346200"/>
                </a:lnTo>
                <a:lnTo>
                  <a:pt x="719112" y="1320800"/>
                </a:lnTo>
                <a:lnTo>
                  <a:pt x="762190" y="1295400"/>
                </a:lnTo>
                <a:lnTo>
                  <a:pt x="806081" y="1282700"/>
                </a:lnTo>
                <a:lnTo>
                  <a:pt x="850709" y="1257300"/>
                </a:lnTo>
                <a:lnTo>
                  <a:pt x="896010" y="1244600"/>
                </a:lnTo>
                <a:lnTo>
                  <a:pt x="941908" y="1219200"/>
                </a:lnTo>
                <a:lnTo>
                  <a:pt x="1035164" y="1193800"/>
                </a:lnTo>
                <a:lnTo>
                  <a:pt x="1082382" y="1193800"/>
                </a:lnTo>
                <a:lnTo>
                  <a:pt x="1129893" y="1181100"/>
                </a:lnTo>
                <a:lnTo>
                  <a:pt x="1225486" y="1181100"/>
                </a:lnTo>
                <a:lnTo>
                  <a:pt x="1273416" y="1168400"/>
                </a:lnTo>
                <a:lnTo>
                  <a:pt x="1321346" y="1181100"/>
                </a:lnTo>
                <a:lnTo>
                  <a:pt x="1416862" y="1181100"/>
                </a:lnTo>
                <a:lnTo>
                  <a:pt x="1464310" y="1193800"/>
                </a:lnTo>
                <a:lnTo>
                  <a:pt x="1464310" y="1056068"/>
                </a:lnTo>
                <a:lnTo>
                  <a:pt x="1410423" y="1041400"/>
                </a:lnTo>
                <a:lnTo>
                  <a:pt x="1127988" y="1041400"/>
                </a:lnTo>
                <a:lnTo>
                  <a:pt x="1081176" y="1054100"/>
                </a:lnTo>
                <a:lnTo>
                  <a:pt x="1034580" y="1054100"/>
                </a:lnTo>
                <a:lnTo>
                  <a:pt x="851598" y="1104900"/>
                </a:lnTo>
                <a:lnTo>
                  <a:pt x="806983" y="1130300"/>
                </a:lnTo>
                <a:lnTo>
                  <a:pt x="762914" y="1143000"/>
                </a:lnTo>
                <a:lnTo>
                  <a:pt x="676719" y="1193800"/>
                </a:lnTo>
                <a:lnTo>
                  <a:pt x="634682" y="1219200"/>
                </a:lnTo>
                <a:lnTo>
                  <a:pt x="593445" y="1244600"/>
                </a:lnTo>
                <a:lnTo>
                  <a:pt x="553046" y="1270000"/>
                </a:lnTo>
                <a:lnTo>
                  <a:pt x="513549" y="1295400"/>
                </a:lnTo>
                <a:lnTo>
                  <a:pt x="475005" y="1333500"/>
                </a:lnTo>
                <a:lnTo>
                  <a:pt x="437489" y="1358900"/>
                </a:lnTo>
                <a:lnTo>
                  <a:pt x="376605" y="1422400"/>
                </a:lnTo>
                <a:lnTo>
                  <a:pt x="328752" y="1473200"/>
                </a:lnTo>
                <a:lnTo>
                  <a:pt x="295541" y="1524000"/>
                </a:lnTo>
                <a:lnTo>
                  <a:pt x="291084" y="1536700"/>
                </a:lnTo>
                <a:lnTo>
                  <a:pt x="292214" y="1562100"/>
                </a:lnTo>
                <a:lnTo>
                  <a:pt x="299072" y="1574800"/>
                </a:lnTo>
                <a:lnTo>
                  <a:pt x="311073" y="1600200"/>
                </a:lnTo>
                <a:lnTo>
                  <a:pt x="326834" y="1612900"/>
                </a:lnTo>
                <a:lnTo>
                  <a:pt x="666026" y="1612900"/>
                </a:lnTo>
                <a:lnTo>
                  <a:pt x="764159" y="1638300"/>
                </a:lnTo>
                <a:lnTo>
                  <a:pt x="812647" y="1638300"/>
                </a:lnTo>
                <a:lnTo>
                  <a:pt x="908240" y="1663700"/>
                </a:lnTo>
                <a:lnTo>
                  <a:pt x="955281" y="1689100"/>
                </a:lnTo>
                <a:lnTo>
                  <a:pt x="1047623" y="1714500"/>
                </a:lnTo>
                <a:lnTo>
                  <a:pt x="1137399" y="1765300"/>
                </a:lnTo>
                <a:lnTo>
                  <a:pt x="1128318" y="1778000"/>
                </a:lnTo>
                <a:lnTo>
                  <a:pt x="1119555" y="1803400"/>
                </a:lnTo>
                <a:lnTo>
                  <a:pt x="1111097" y="1816100"/>
                </a:lnTo>
                <a:lnTo>
                  <a:pt x="1102969" y="1841500"/>
                </a:lnTo>
                <a:lnTo>
                  <a:pt x="1098308" y="1854200"/>
                </a:lnTo>
                <a:lnTo>
                  <a:pt x="1099426" y="1879600"/>
                </a:lnTo>
                <a:lnTo>
                  <a:pt x="1106068" y="1892300"/>
                </a:lnTo>
                <a:lnTo>
                  <a:pt x="1117981" y="1917700"/>
                </a:lnTo>
                <a:lnTo>
                  <a:pt x="1150112" y="1943100"/>
                </a:lnTo>
                <a:lnTo>
                  <a:pt x="1106639" y="1981200"/>
                </a:lnTo>
                <a:lnTo>
                  <a:pt x="1063383" y="2006600"/>
                </a:lnTo>
                <a:lnTo>
                  <a:pt x="1020546" y="2044700"/>
                </a:lnTo>
                <a:lnTo>
                  <a:pt x="978369" y="2082800"/>
                </a:lnTo>
                <a:lnTo>
                  <a:pt x="934656" y="2133600"/>
                </a:lnTo>
                <a:lnTo>
                  <a:pt x="897750" y="2184400"/>
                </a:lnTo>
                <a:lnTo>
                  <a:pt x="867092" y="2247900"/>
                </a:lnTo>
                <a:lnTo>
                  <a:pt x="842111" y="2298700"/>
                </a:lnTo>
                <a:lnTo>
                  <a:pt x="822223" y="2362200"/>
                </a:lnTo>
                <a:lnTo>
                  <a:pt x="806881" y="2413000"/>
                </a:lnTo>
                <a:lnTo>
                  <a:pt x="795502" y="2463800"/>
                </a:lnTo>
                <a:lnTo>
                  <a:pt x="787514" y="2514600"/>
                </a:lnTo>
                <a:lnTo>
                  <a:pt x="782358" y="2565400"/>
                </a:lnTo>
                <a:lnTo>
                  <a:pt x="779449" y="2603500"/>
                </a:lnTo>
                <a:lnTo>
                  <a:pt x="778230" y="2641600"/>
                </a:lnTo>
                <a:lnTo>
                  <a:pt x="778116" y="2667000"/>
                </a:lnTo>
                <a:lnTo>
                  <a:pt x="778560" y="2679700"/>
                </a:lnTo>
                <a:lnTo>
                  <a:pt x="778967" y="2692400"/>
                </a:lnTo>
                <a:lnTo>
                  <a:pt x="780923" y="2705100"/>
                </a:lnTo>
                <a:lnTo>
                  <a:pt x="785012" y="2717800"/>
                </a:lnTo>
                <a:lnTo>
                  <a:pt x="791044" y="2730500"/>
                </a:lnTo>
                <a:lnTo>
                  <a:pt x="798779" y="2730500"/>
                </a:lnTo>
                <a:lnTo>
                  <a:pt x="808037" y="2743200"/>
                </a:lnTo>
                <a:lnTo>
                  <a:pt x="818578" y="2743200"/>
                </a:lnTo>
                <a:lnTo>
                  <a:pt x="830186" y="2755900"/>
                </a:lnTo>
                <a:lnTo>
                  <a:pt x="970978" y="2755900"/>
                </a:lnTo>
                <a:lnTo>
                  <a:pt x="1016939" y="2743200"/>
                </a:lnTo>
                <a:lnTo>
                  <a:pt x="1067117" y="2743200"/>
                </a:lnTo>
                <a:lnTo>
                  <a:pt x="1120444" y="2730500"/>
                </a:lnTo>
                <a:lnTo>
                  <a:pt x="1175829" y="2705100"/>
                </a:lnTo>
                <a:lnTo>
                  <a:pt x="1232179" y="2692400"/>
                </a:lnTo>
                <a:lnTo>
                  <a:pt x="1288415" y="2667000"/>
                </a:lnTo>
                <a:lnTo>
                  <a:pt x="1343444" y="2628900"/>
                </a:lnTo>
                <a:lnTo>
                  <a:pt x="1369809" y="2616200"/>
                </a:lnTo>
                <a:lnTo>
                  <a:pt x="1396187" y="2603500"/>
                </a:lnTo>
                <a:lnTo>
                  <a:pt x="1445552" y="2552700"/>
                </a:lnTo>
                <a:lnTo>
                  <a:pt x="1485607" y="2514600"/>
                </a:lnTo>
                <a:lnTo>
                  <a:pt x="1522285" y="2463800"/>
                </a:lnTo>
                <a:lnTo>
                  <a:pt x="1555508" y="2425700"/>
                </a:lnTo>
                <a:lnTo>
                  <a:pt x="1585252" y="2387600"/>
                </a:lnTo>
                <a:lnTo>
                  <a:pt x="1633410" y="2425700"/>
                </a:lnTo>
                <a:lnTo>
                  <a:pt x="1651876" y="2438400"/>
                </a:lnTo>
                <a:lnTo>
                  <a:pt x="1671459" y="2438400"/>
                </a:lnTo>
                <a:lnTo>
                  <a:pt x="1690916" y="2425700"/>
                </a:lnTo>
                <a:lnTo>
                  <a:pt x="1710766" y="2425700"/>
                </a:lnTo>
                <a:lnTo>
                  <a:pt x="1751050" y="2400300"/>
                </a:lnTo>
                <a:lnTo>
                  <a:pt x="1771484" y="2400300"/>
                </a:lnTo>
                <a:lnTo>
                  <a:pt x="1792935" y="2438400"/>
                </a:lnTo>
                <a:lnTo>
                  <a:pt x="1812798" y="2489200"/>
                </a:lnTo>
                <a:lnTo>
                  <a:pt x="1831073" y="2527300"/>
                </a:lnTo>
                <a:lnTo>
                  <a:pt x="1847735" y="2578100"/>
                </a:lnTo>
                <a:lnTo>
                  <a:pt x="1862772" y="2628900"/>
                </a:lnTo>
                <a:lnTo>
                  <a:pt x="1876183" y="2667000"/>
                </a:lnTo>
                <a:lnTo>
                  <a:pt x="1887931" y="2717800"/>
                </a:lnTo>
                <a:lnTo>
                  <a:pt x="1898015" y="2768600"/>
                </a:lnTo>
                <a:lnTo>
                  <a:pt x="1906422" y="2819400"/>
                </a:lnTo>
                <a:lnTo>
                  <a:pt x="1913128" y="2870200"/>
                </a:lnTo>
                <a:lnTo>
                  <a:pt x="1918119" y="2921000"/>
                </a:lnTo>
                <a:lnTo>
                  <a:pt x="1921395" y="2971800"/>
                </a:lnTo>
                <a:lnTo>
                  <a:pt x="1922919" y="3022600"/>
                </a:lnTo>
                <a:lnTo>
                  <a:pt x="1922703" y="3060700"/>
                </a:lnTo>
                <a:lnTo>
                  <a:pt x="1920697" y="3111500"/>
                </a:lnTo>
                <a:lnTo>
                  <a:pt x="1916925" y="3162300"/>
                </a:lnTo>
                <a:lnTo>
                  <a:pt x="1917192" y="3187700"/>
                </a:lnTo>
                <a:lnTo>
                  <a:pt x="1920722" y="3200400"/>
                </a:lnTo>
                <a:lnTo>
                  <a:pt x="1927263" y="3213100"/>
                </a:lnTo>
                <a:lnTo>
                  <a:pt x="1936546" y="3225800"/>
                </a:lnTo>
                <a:lnTo>
                  <a:pt x="1946389" y="3225800"/>
                </a:lnTo>
                <a:lnTo>
                  <a:pt x="1952244" y="3238500"/>
                </a:lnTo>
                <a:lnTo>
                  <a:pt x="2009622" y="3238500"/>
                </a:lnTo>
                <a:lnTo>
                  <a:pt x="2026958" y="3225800"/>
                </a:lnTo>
                <a:lnTo>
                  <a:pt x="2055545" y="3200400"/>
                </a:lnTo>
                <a:lnTo>
                  <a:pt x="2083104" y="3175000"/>
                </a:lnTo>
                <a:lnTo>
                  <a:pt x="2109533" y="3162300"/>
                </a:lnTo>
                <a:lnTo>
                  <a:pt x="2169731" y="3098800"/>
                </a:lnTo>
                <a:lnTo>
                  <a:pt x="2202929" y="3060700"/>
                </a:lnTo>
                <a:lnTo>
                  <a:pt x="2234336" y="3022600"/>
                </a:lnTo>
                <a:lnTo>
                  <a:pt x="2244204" y="3009900"/>
                </a:lnTo>
                <a:lnTo>
                  <a:pt x="2263940" y="2984500"/>
                </a:lnTo>
                <a:lnTo>
                  <a:pt x="2291753" y="2933700"/>
                </a:lnTo>
                <a:lnTo>
                  <a:pt x="2317762" y="2895600"/>
                </a:lnTo>
                <a:lnTo>
                  <a:pt x="2341981" y="2857500"/>
                </a:lnTo>
                <a:lnTo>
                  <a:pt x="2364397" y="2819400"/>
                </a:lnTo>
                <a:lnTo>
                  <a:pt x="2385009" y="2768600"/>
                </a:lnTo>
                <a:lnTo>
                  <a:pt x="2403830" y="2730500"/>
                </a:lnTo>
                <a:lnTo>
                  <a:pt x="2420848" y="2679700"/>
                </a:lnTo>
                <a:lnTo>
                  <a:pt x="2436076" y="2641600"/>
                </a:lnTo>
                <a:lnTo>
                  <a:pt x="2449499" y="2590800"/>
                </a:lnTo>
                <a:lnTo>
                  <a:pt x="2461133" y="2540000"/>
                </a:lnTo>
                <a:lnTo>
                  <a:pt x="2470962" y="2501900"/>
                </a:lnTo>
                <a:lnTo>
                  <a:pt x="2478989" y="2451100"/>
                </a:lnTo>
                <a:lnTo>
                  <a:pt x="2485225" y="2400300"/>
                </a:lnTo>
                <a:lnTo>
                  <a:pt x="2489670" y="2362200"/>
                </a:lnTo>
                <a:lnTo>
                  <a:pt x="2492311" y="2311400"/>
                </a:lnTo>
                <a:lnTo>
                  <a:pt x="2493149" y="2260600"/>
                </a:lnTo>
                <a:lnTo>
                  <a:pt x="2492197" y="2209800"/>
                </a:lnTo>
                <a:lnTo>
                  <a:pt x="2489441" y="2171700"/>
                </a:lnTo>
                <a:lnTo>
                  <a:pt x="2484894" y="2120900"/>
                </a:lnTo>
                <a:lnTo>
                  <a:pt x="2478557" y="2070100"/>
                </a:lnTo>
                <a:lnTo>
                  <a:pt x="2470416" y="2032000"/>
                </a:lnTo>
                <a:lnTo>
                  <a:pt x="2460472" y="1981200"/>
                </a:lnTo>
                <a:lnTo>
                  <a:pt x="2500515" y="1955800"/>
                </a:lnTo>
                <a:lnTo>
                  <a:pt x="2540444" y="1917700"/>
                </a:lnTo>
                <a:lnTo>
                  <a:pt x="2619781" y="1866900"/>
                </a:lnTo>
                <a:lnTo>
                  <a:pt x="2659113" y="1828800"/>
                </a:lnTo>
                <a:lnTo>
                  <a:pt x="2698178" y="1803400"/>
                </a:lnTo>
                <a:lnTo>
                  <a:pt x="2736939" y="1765300"/>
                </a:lnTo>
                <a:lnTo>
                  <a:pt x="2775356" y="1739900"/>
                </a:lnTo>
                <a:lnTo>
                  <a:pt x="2813405" y="1701800"/>
                </a:lnTo>
                <a:lnTo>
                  <a:pt x="2851035" y="1663700"/>
                </a:lnTo>
                <a:lnTo>
                  <a:pt x="2888208" y="1638300"/>
                </a:lnTo>
                <a:lnTo>
                  <a:pt x="2924899" y="1600200"/>
                </a:lnTo>
                <a:lnTo>
                  <a:pt x="2961068" y="1574800"/>
                </a:lnTo>
                <a:lnTo>
                  <a:pt x="2996679" y="1536700"/>
                </a:lnTo>
                <a:lnTo>
                  <a:pt x="3031680" y="1498600"/>
                </a:lnTo>
                <a:lnTo>
                  <a:pt x="3066059" y="1473200"/>
                </a:lnTo>
                <a:lnTo>
                  <a:pt x="3104070" y="1422400"/>
                </a:lnTo>
                <a:lnTo>
                  <a:pt x="3140545" y="1384300"/>
                </a:lnTo>
                <a:lnTo>
                  <a:pt x="3175495" y="1346200"/>
                </a:lnTo>
                <a:lnTo>
                  <a:pt x="3208896" y="1308100"/>
                </a:lnTo>
                <a:lnTo>
                  <a:pt x="3240748" y="1270000"/>
                </a:lnTo>
                <a:lnTo>
                  <a:pt x="3271037" y="1219200"/>
                </a:lnTo>
                <a:lnTo>
                  <a:pt x="3299752" y="1181100"/>
                </a:lnTo>
                <a:lnTo>
                  <a:pt x="3326866" y="1130300"/>
                </a:lnTo>
                <a:lnTo>
                  <a:pt x="3352393" y="1092200"/>
                </a:lnTo>
                <a:lnTo>
                  <a:pt x="3376307" y="1041400"/>
                </a:lnTo>
                <a:lnTo>
                  <a:pt x="3398596" y="1003300"/>
                </a:lnTo>
                <a:lnTo>
                  <a:pt x="3450196" y="876300"/>
                </a:lnTo>
                <a:lnTo>
                  <a:pt x="3471367" y="812800"/>
                </a:lnTo>
                <a:lnTo>
                  <a:pt x="3475609" y="800100"/>
                </a:lnTo>
                <a:lnTo>
                  <a:pt x="3495929" y="723900"/>
                </a:lnTo>
                <a:lnTo>
                  <a:pt x="3511600" y="660400"/>
                </a:lnTo>
                <a:lnTo>
                  <a:pt x="3523107" y="584200"/>
                </a:lnTo>
                <a:lnTo>
                  <a:pt x="3530866" y="520700"/>
                </a:lnTo>
                <a:lnTo>
                  <a:pt x="3535337" y="457200"/>
                </a:lnTo>
                <a:lnTo>
                  <a:pt x="3536988" y="406400"/>
                </a:lnTo>
                <a:close/>
              </a:path>
            </a:pathLst>
          </a:custGeom>
          <a:solidFill>
            <a:srgbClr val="2A3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30217" y="6344192"/>
            <a:ext cx="9109710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65"/>
              </a:lnSpc>
              <a:spcBef>
                <a:spcPts val="100"/>
              </a:spcBef>
            </a:pPr>
            <a:r>
              <a:rPr sz="6650" spc="80" dirty="0">
                <a:latin typeface="Tahoma"/>
                <a:cs typeface="Tahoma"/>
              </a:rPr>
              <a:t>PÔLE</a:t>
            </a:r>
            <a:r>
              <a:rPr sz="6650" spc="20" dirty="0">
                <a:latin typeface="Tahoma"/>
                <a:cs typeface="Tahoma"/>
              </a:rPr>
              <a:t> </a:t>
            </a:r>
            <a:r>
              <a:rPr sz="6650" dirty="0">
                <a:latin typeface="Tahoma"/>
                <a:cs typeface="Tahoma"/>
              </a:rPr>
              <a:t>DE</a:t>
            </a:r>
            <a:r>
              <a:rPr sz="6650" spc="25" dirty="0">
                <a:latin typeface="Tahoma"/>
                <a:cs typeface="Tahoma"/>
              </a:rPr>
              <a:t> </a:t>
            </a:r>
            <a:r>
              <a:rPr sz="6650" spc="-10" dirty="0">
                <a:latin typeface="Tahoma"/>
                <a:cs typeface="Tahoma"/>
              </a:rPr>
              <a:t>L'ÉTUDIANT</a:t>
            </a:r>
            <a:endParaRPr sz="6650">
              <a:latin typeface="Tahoma"/>
              <a:cs typeface="Tahoma"/>
            </a:endParaRPr>
          </a:p>
          <a:p>
            <a:pPr marL="12700">
              <a:lnSpc>
                <a:spcPts val="10025"/>
              </a:lnSpc>
            </a:pPr>
            <a:r>
              <a:rPr sz="8700" spc="-10" dirty="0">
                <a:latin typeface="Tahoma"/>
                <a:cs typeface="Tahoma"/>
              </a:rPr>
              <a:t>ENTREPRENEUR</a:t>
            </a:r>
            <a:endParaRPr sz="8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3220" y="3664970"/>
            <a:ext cx="4002404" cy="860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50" b="1" spc="-25" dirty="0">
                <a:solidFill>
                  <a:srgbClr val="6969AF"/>
                </a:solidFill>
                <a:latin typeface="Tahoma"/>
                <a:cs typeface="Tahoma"/>
              </a:rPr>
              <a:t>COHORTE</a:t>
            </a:r>
            <a:r>
              <a:rPr sz="5450" b="1" spc="-350" dirty="0">
                <a:solidFill>
                  <a:srgbClr val="6969AF"/>
                </a:solidFill>
                <a:latin typeface="Tahoma"/>
                <a:cs typeface="Tahoma"/>
              </a:rPr>
              <a:t> </a:t>
            </a:r>
            <a:r>
              <a:rPr lang="fr-FR" sz="5450" b="1" spc="-50" dirty="0">
                <a:solidFill>
                  <a:srgbClr val="6969AF"/>
                </a:solidFill>
                <a:latin typeface="Tahoma"/>
                <a:cs typeface="Tahoma"/>
              </a:rPr>
              <a:t>3</a:t>
            </a:r>
            <a:endParaRPr sz="54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514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4489" y="2939035"/>
            <a:ext cx="6957059" cy="1333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0"/>
              </a:spcBef>
              <a:tabLst>
                <a:tab pos="2520315" algn="l"/>
                <a:tab pos="2752725" algn="l"/>
                <a:tab pos="3974465" algn="l"/>
                <a:tab pos="5718175" algn="l"/>
              </a:tabLst>
            </a:pPr>
            <a:r>
              <a:rPr sz="3650" spc="405" dirty="0">
                <a:latin typeface="Calibri"/>
                <a:cs typeface="Calibri"/>
              </a:rPr>
              <a:t>Préparer</a:t>
            </a:r>
            <a:r>
              <a:rPr sz="3650" dirty="0">
                <a:latin typeface="Calibri"/>
                <a:cs typeface="Calibri"/>
              </a:rPr>
              <a:t>		</a:t>
            </a:r>
            <a:r>
              <a:rPr sz="3650" spc="365" dirty="0">
                <a:latin typeface="Calibri"/>
                <a:cs typeface="Calibri"/>
              </a:rPr>
              <a:t>au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385" dirty="0">
                <a:latin typeface="Calibri"/>
                <a:cs typeface="Calibri"/>
              </a:rPr>
              <a:t>déploiement </a:t>
            </a:r>
            <a:r>
              <a:rPr sz="3650" spc="290" dirty="0">
                <a:latin typeface="Calibri"/>
                <a:cs typeface="Calibri"/>
              </a:rPr>
              <a:t>d’Etudiant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310" dirty="0">
                <a:latin typeface="Calibri"/>
                <a:cs typeface="Calibri"/>
              </a:rPr>
              <a:t>Entrepreneur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440" dirty="0">
                <a:latin typeface="Calibri"/>
                <a:cs typeface="Calibri"/>
              </a:rPr>
              <a:t>SNEE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8254" y="3031955"/>
            <a:ext cx="531622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31265" algn="l"/>
                <a:tab pos="3254375" algn="l"/>
              </a:tabLst>
            </a:pPr>
            <a:r>
              <a:rPr sz="3650" spc="275" dirty="0">
                <a:latin typeface="Calibri"/>
                <a:cs typeface="Calibri"/>
              </a:rPr>
              <a:t>du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275" dirty="0">
                <a:latin typeface="Calibri"/>
                <a:cs typeface="Calibri"/>
              </a:rPr>
              <a:t>Statut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420" dirty="0">
                <a:latin typeface="Calibri"/>
                <a:cs typeface="Calibri"/>
              </a:rPr>
              <a:t>National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4489" y="4246964"/>
            <a:ext cx="12901295" cy="1333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0"/>
              </a:spcBef>
              <a:tabLst>
                <a:tab pos="786765" algn="l"/>
                <a:tab pos="2569845" algn="l"/>
                <a:tab pos="3375660" algn="l"/>
                <a:tab pos="3505200" algn="l"/>
                <a:tab pos="4149725" algn="l"/>
                <a:tab pos="4755515" algn="l"/>
                <a:tab pos="5497830" algn="l"/>
                <a:tab pos="7148830" algn="l"/>
                <a:tab pos="8722995" algn="l"/>
                <a:tab pos="9197340" algn="l"/>
                <a:tab pos="9704070" algn="l"/>
                <a:tab pos="9872980" algn="l"/>
                <a:tab pos="10771505" algn="l"/>
                <a:tab pos="12145010" algn="l"/>
              </a:tabLst>
            </a:pPr>
            <a:r>
              <a:rPr sz="3650" spc="365" dirty="0">
                <a:latin typeface="Calibri"/>
                <a:cs typeface="Calibri"/>
              </a:rPr>
              <a:t>Renforcer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425" dirty="0">
                <a:latin typeface="Calibri"/>
                <a:cs typeface="Calibri"/>
              </a:rPr>
              <a:t>la</a:t>
            </a:r>
            <a:r>
              <a:rPr sz="3650" dirty="0">
                <a:latin typeface="Calibri"/>
                <a:cs typeface="Calibri"/>
              </a:rPr>
              <a:t>		</a:t>
            </a:r>
            <a:r>
              <a:rPr sz="3650" spc="295" dirty="0">
                <a:latin typeface="Calibri"/>
                <a:cs typeface="Calibri"/>
              </a:rPr>
              <a:t>posture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350" dirty="0">
                <a:latin typeface="Calibri"/>
                <a:cs typeface="Calibri"/>
              </a:rPr>
              <a:t>entrepreneuriale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390" dirty="0">
                <a:latin typeface="Calibri"/>
                <a:cs typeface="Calibri"/>
              </a:rPr>
              <a:t>des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365" dirty="0">
                <a:latin typeface="Calibri"/>
                <a:cs typeface="Calibri"/>
              </a:rPr>
              <a:t>diplômés </a:t>
            </a:r>
            <a:r>
              <a:rPr sz="3650" spc="520" dirty="0">
                <a:latin typeface="Calibri"/>
                <a:cs typeface="Calibri"/>
              </a:rPr>
              <a:t>de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200" dirty="0">
                <a:latin typeface="Calibri"/>
                <a:cs typeface="Calibri"/>
              </a:rPr>
              <a:t>l’université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520" dirty="0">
                <a:latin typeface="Calibri"/>
                <a:cs typeface="Calibri"/>
              </a:rPr>
              <a:t>de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425" dirty="0">
                <a:latin typeface="Calibri"/>
                <a:cs typeface="Calibri"/>
              </a:rPr>
              <a:t>la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445" dirty="0">
                <a:latin typeface="Calibri"/>
                <a:cs typeface="Calibri"/>
              </a:rPr>
              <a:t>Manouba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585" dirty="0">
                <a:latin typeface="Calibri"/>
                <a:cs typeface="Calibri"/>
              </a:rPr>
              <a:t>grâce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665" dirty="0">
                <a:latin typeface="Calibri"/>
                <a:cs typeface="Calibri"/>
              </a:rPr>
              <a:t>à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75" dirty="0">
                <a:latin typeface="Calibri"/>
                <a:cs typeface="Calibri"/>
              </a:rPr>
              <a:t>un</a:t>
            </a:r>
            <a:r>
              <a:rPr sz="3650" dirty="0">
                <a:latin typeface="Calibri"/>
                <a:cs typeface="Calibri"/>
              </a:rPr>
              <a:t>		</a:t>
            </a:r>
            <a:r>
              <a:rPr sz="3650" spc="295" dirty="0">
                <a:latin typeface="Calibri"/>
                <a:cs typeface="Calibri"/>
              </a:rPr>
              <a:t>dispositif</a:t>
            </a:r>
            <a:r>
              <a:rPr sz="3650" dirty="0">
                <a:latin typeface="Calibri"/>
                <a:cs typeface="Calibri"/>
              </a:rPr>
              <a:t>	</a:t>
            </a:r>
            <a:r>
              <a:rPr sz="3650" spc="114" dirty="0">
                <a:latin typeface="Calibri"/>
                <a:cs typeface="Calibri"/>
              </a:rPr>
              <a:t>: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97004" y="8206269"/>
            <a:ext cx="4565650" cy="1191895"/>
          </a:xfrm>
          <a:custGeom>
            <a:avLst/>
            <a:gdLst/>
            <a:ahLst/>
            <a:cxnLst/>
            <a:rect l="l" t="t" r="r" b="b"/>
            <a:pathLst>
              <a:path w="4565650" h="1191895">
                <a:moveTo>
                  <a:pt x="4032001" y="1191507"/>
                </a:moveTo>
                <a:lnTo>
                  <a:pt x="533307" y="1191507"/>
                </a:lnTo>
                <a:lnTo>
                  <a:pt x="493344" y="1186211"/>
                </a:lnTo>
                <a:lnTo>
                  <a:pt x="442578" y="1174911"/>
                </a:lnTo>
                <a:lnTo>
                  <a:pt x="393120" y="1159288"/>
                </a:lnTo>
                <a:lnTo>
                  <a:pt x="345243" y="1139457"/>
                </a:lnTo>
                <a:lnTo>
                  <a:pt x="299223" y="1115531"/>
                </a:lnTo>
                <a:lnTo>
                  <a:pt x="255336" y="1087625"/>
                </a:lnTo>
                <a:lnTo>
                  <a:pt x="213857" y="1055853"/>
                </a:lnTo>
                <a:lnTo>
                  <a:pt x="175060" y="1020328"/>
                </a:lnTo>
                <a:lnTo>
                  <a:pt x="139535" y="981531"/>
                </a:lnTo>
                <a:lnTo>
                  <a:pt x="107763" y="940052"/>
                </a:lnTo>
                <a:lnTo>
                  <a:pt x="79857" y="896165"/>
                </a:lnTo>
                <a:lnTo>
                  <a:pt x="55931" y="850145"/>
                </a:lnTo>
                <a:lnTo>
                  <a:pt x="36100" y="802268"/>
                </a:lnTo>
                <a:lnTo>
                  <a:pt x="20477" y="752809"/>
                </a:lnTo>
                <a:lnTo>
                  <a:pt x="9177" y="702044"/>
                </a:lnTo>
                <a:lnTo>
                  <a:pt x="2313" y="650247"/>
                </a:lnTo>
                <a:lnTo>
                  <a:pt x="0" y="597694"/>
                </a:lnTo>
                <a:lnTo>
                  <a:pt x="2313" y="545141"/>
                </a:lnTo>
                <a:lnTo>
                  <a:pt x="9177" y="493344"/>
                </a:lnTo>
                <a:lnTo>
                  <a:pt x="20477" y="442578"/>
                </a:lnTo>
                <a:lnTo>
                  <a:pt x="36100" y="393119"/>
                </a:lnTo>
                <a:lnTo>
                  <a:pt x="55931" y="345243"/>
                </a:lnTo>
                <a:lnTo>
                  <a:pt x="79857" y="299223"/>
                </a:lnTo>
                <a:lnTo>
                  <a:pt x="107763" y="255336"/>
                </a:lnTo>
                <a:lnTo>
                  <a:pt x="139535" y="213856"/>
                </a:lnTo>
                <a:lnTo>
                  <a:pt x="175060" y="175060"/>
                </a:lnTo>
                <a:lnTo>
                  <a:pt x="213857" y="139535"/>
                </a:lnTo>
                <a:lnTo>
                  <a:pt x="255336" y="107763"/>
                </a:lnTo>
                <a:lnTo>
                  <a:pt x="299223" y="79857"/>
                </a:lnTo>
                <a:lnTo>
                  <a:pt x="345243" y="55931"/>
                </a:lnTo>
                <a:lnTo>
                  <a:pt x="393120" y="36100"/>
                </a:lnTo>
                <a:lnTo>
                  <a:pt x="442578" y="20477"/>
                </a:lnTo>
                <a:lnTo>
                  <a:pt x="493344" y="9177"/>
                </a:lnTo>
                <a:lnTo>
                  <a:pt x="545141" y="2313"/>
                </a:lnTo>
                <a:lnTo>
                  <a:pt x="597694" y="0"/>
                </a:lnTo>
                <a:lnTo>
                  <a:pt x="3967614" y="0"/>
                </a:lnTo>
                <a:lnTo>
                  <a:pt x="4020167" y="2313"/>
                </a:lnTo>
                <a:lnTo>
                  <a:pt x="4071964" y="9177"/>
                </a:lnTo>
                <a:lnTo>
                  <a:pt x="4122729" y="20477"/>
                </a:lnTo>
                <a:lnTo>
                  <a:pt x="4172187" y="36100"/>
                </a:lnTo>
                <a:lnTo>
                  <a:pt x="4220064" y="55931"/>
                </a:lnTo>
                <a:lnTo>
                  <a:pt x="4266084" y="79857"/>
                </a:lnTo>
                <a:lnTo>
                  <a:pt x="4309971" y="107763"/>
                </a:lnTo>
                <a:lnTo>
                  <a:pt x="4351451" y="139535"/>
                </a:lnTo>
                <a:lnTo>
                  <a:pt x="4390247" y="175060"/>
                </a:lnTo>
                <a:lnTo>
                  <a:pt x="4425772" y="213856"/>
                </a:lnTo>
                <a:lnTo>
                  <a:pt x="4457545" y="255336"/>
                </a:lnTo>
                <a:lnTo>
                  <a:pt x="4485451" y="299223"/>
                </a:lnTo>
                <a:lnTo>
                  <a:pt x="4509377" y="345243"/>
                </a:lnTo>
                <a:lnTo>
                  <a:pt x="4529208" y="393119"/>
                </a:lnTo>
                <a:lnTo>
                  <a:pt x="4544831" y="442578"/>
                </a:lnTo>
                <a:lnTo>
                  <a:pt x="4556131" y="493344"/>
                </a:lnTo>
                <a:lnTo>
                  <a:pt x="4562995" y="545141"/>
                </a:lnTo>
                <a:lnTo>
                  <a:pt x="4565308" y="597694"/>
                </a:lnTo>
                <a:lnTo>
                  <a:pt x="4562995" y="650247"/>
                </a:lnTo>
                <a:lnTo>
                  <a:pt x="4556131" y="702044"/>
                </a:lnTo>
                <a:lnTo>
                  <a:pt x="4544831" y="752809"/>
                </a:lnTo>
                <a:lnTo>
                  <a:pt x="4529208" y="802268"/>
                </a:lnTo>
                <a:lnTo>
                  <a:pt x="4509377" y="850145"/>
                </a:lnTo>
                <a:lnTo>
                  <a:pt x="4485451" y="896165"/>
                </a:lnTo>
                <a:lnTo>
                  <a:pt x="4457545" y="940052"/>
                </a:lnTo>
                <a:lnTo>
                  <a:pt x="4425772" y="981531"/>
                </a:lnTo>
                <a:lnTo>
                  <a:pt x="4390247" y="1020328"/>
                </a:lnTo>
                <a:lnTo>
                  <a:pt x="4351451" y="1055853"/>
                </a:lnTo>
                <a:lnTo>
                  <a:pt x="4309971" y="1087625"/>
                </a:lnTo>
                <a:lnTo>
                  <a:pt x="4266084" y="1115531"/>
                </a:lnTo>
                <a:lnTo>
                  <a:pt x="4220064" y="1139457"/>
                </a:lnTo>
                <a:lnTo>
                  <a:pt x="4172187" y="1159288"/>
                </a:lnTo>
                <a:lnTo>
                  <a:pt x="4122729" y="1174911"/>
                </a:lnTo>
                <a:lnTo>
                  <a:pt x="4071964" y="1186211"/>
                </a:lnTo>
                <a:lnTo>
                  <a:pt x="4032001" y="1191507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35143" y="8471196"/>
            <a:ext cx="214757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-30" dirty="0">
                <a:solidFill>
                  <a:srgbClr val="FFFFFF"/>
                </a:solidFill>
                <a:latin typeface="Arial"/>
                <a:cs typeface="Arial"/>
              </a:rPr>
              <a:t>PÉRENNE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7352" y="7895602"/>
            <a:ext cx="4614545" cy="1188085"/>
          </a:xfrm>
          <a:custGeom>
            <a:avLst/>
            <a:gdLst/>
            <a:ahLst/>
            <a:cxnLst/>
            <a:rect l="l" t="t" r="r" b="b"/>
            <a:pathLst>
              <a:path w="4614545" h="1188084">
                <a:moveTo>
                  <a:pt x="4106394" y="1187767"/>
                </a:moveTo>
                <a:lnTo>
                  <a:pt x="507527" y="1187767"/>
                </a:lnTo>
                <a:lnTo>
                  <a:pt x="493201" y="1185868"/>
                </a:lnTo>
                <a:lnTo>
                  <a:pt x="442450" y="1174571"/>
                </a:lnTo>
                <a:lnTo>
                  <a:pt x="393006" y="1158953"/>
                </a:lnTo>
                <a:lnTo>
                  <a:pt x="345143" y="1139128"/>
                </a:lnTo>
                <a:lnTo>
                  <a:pt x="299137" y="1115209"/>
                </a:lnTo>
                <a:lnTo>
                  <a:pt x="255262" y="1087311"/>
                </a:lnTo>
                <a:lnTo>
                  <a:pt x="213795" y="1055547"/>
                </a:lnTo>
                <a:lnTo>
                  <a:pt x="175009" y="1020033"/>
                </a:lnTo>
                <a:lnTo>
                  <a:pt x="139495" y="981247"/>
                </a:lnTo>
                <a:lnTo>
                  <a:pt x="107731" y="939780"/>
                </a:lnTo>
                <a:lnTo>
                  <a:pt x="79833" y="895905"/>
                </a:lnTo>
                <a:lnTo>
                  <a:pt x="55915" y="849899"/>
                </a:lnTo>
                <a:lnTo>
                  <a:pt x="36089" y="802036"/>
                </a:lnTo>
                <a:lnTo>
                  <a:pt x="20471" y="752592"/>
                </a:lnTo>
                <a:lnTo>
                  <a:pt x="9174" y="701841"/>
                </a:lnTo>
                <a:lnTo>
                  <a:pt x="2312" y="650059"/>
                </a:lnTo>
                <a:lnTo>
                  <a:pt x="0" y="597522"/>
                </a:lnTo>
                <a:lnTo>
                  <a:pt x="2312" y="544983"/>
                </a:lnTo>
                <a:lnTo>
                  <a:pt x="9174" y="493201"/>
                </a:lnTo>
                <a:lnTo>
                  <a:pt x="20471" y="442450"/>
                </a:lnTo>
                <a:lnTo>
                  <a:pt x="36089" y="393006"/>
                </a:lnTo>
                <a:lnTo>
                  <a:pt x="55915" y="345143"/>
                </a:lnTo>
                <a:lnTo>
                  <a:pt x="79833" y="299137"/>
                </a:lnTo>
                <a:lnTo>
                  <a:pt x="107731" y="255262"/>
                </a:lnTo>
                <a:lnTo>
                  <a:pt x="139495" y="213795"/>
                </a:lnTo>
                <a:lnTo>
                  <a:pt x="175009" y="175010"/>
                </a:lnTo>
                <a:lnTo>
                  <a:pt x="213795" y="139495"/>
                </a:lnTo>
                <a:lnTo>
                  <a:pt x="255262" y="107731"/>
                </a:lnTo>
                <a:lnTo>
                  <a:pt x="299137" y="79833"/>
                </a:lnTo>
                <a:lnTo>
                  <a:pt x="345143" y="55915"/>
                </a:lnTo>
                <a:lnTo>
                  <a:pt x="393006" y="36089"/>
                </a:lnTo>
                <a:lnTo>
                  <a:pt x="442450" y="20471"/>
                </a:lnTo>
                <a:lnTo>
                  <a:pt x="493201" y="9174"/>
                </a:lnTo>
                <a:lnTo>
                  <a:pt x="544983" y="2312"/>
                </a:lnTo>
                <a:lnTo>
                  <a:pt x="597521" y="0"/>
                </a:lnTo>
                <a:lnTo>
                  <a:pt x="4016399" y="0"/>
                </a:lnTo>
                <a:lnTo>
                  <a:pt x="4068938" y="2312"/>
                </a:lnTo>
                <a:lnTo>
                  <a:pt x="4120720" y="9174"/>
                </a:lnTo>
                <a:lnTo>
                  <a:pt x="4171471" y="20471"/>
                </a:lnTo>
                <a:lnTo>
                  <a:pt x="4220915" y="36089"/>
                </a:lnTo>
                <a:lnTo>
                  <a:pt x="4268778" y="55915"/>
                </a:lnTo>
                <a:lnTo>
                  <a:pt x="4314785" y="79833"/>
                </a:lnTo>
                <a:lnTo>
                  <a:pt x="4358659" y="107731"/>
                </a:lnTo>
                <a:lnTo>
                  <a:pt x="4400127" y="139495"/>
                </a:lnTo>
                <a:lnTo>
                  <a:pt x="4438912" y="175010"/>
                </a:lnTo>
                <a:lnTo>
                  <a:pt x="4474426" y="213795"/>
                </a:lnTo>
                <a:lnTo>
                  <a:pt x="4506190" y="255262"/>
                </a:lnTo>
                <a:lnTo>
                  <a:pt x="4534088" y="299137"/>
                </a:lnTo>
                <a:lnTo>
                  <a:pt x="4558007" y="345143"/>
                </a:lnTo>
                <a:lnTo>
                  <a:pt x="4577832" y="393006"/>
                </a:lnTo>
                <a:lnTo>
                  <a:pt x="4593450" y="442450"/>
                </a:lnTo>
                <a:lnTo>
                  <a:pt x="4604748" y="493201"/>
                </a:lnTo>
                <a:lnTo>
                  <a:pt x="4611609" y="544983"/>
                </a:lnTo>
                <a:lnTo>
                  <a:pt x="4613922" y="597522"/>
                </a:lnTo>
                <a:lnTo>
                  <a:pt x="4611609" y="650059"/>
                </a:lnTo>
                <a:lnTo>
                  <a:pt x="4604748" y="701841"/>
                </a:lnTo>
                <a:lnTo>
                  <a:pt x="4593450" y="752592"/>
                </a:lnTo>
                <a:lnTo>
                  <a:pt x="4577832" y="802036"/>
                </a:lnTo>
                <a:lnTo>
                  <a:pt x="4558007" y="849899"/>
                </a:lnTo>
                <a:lnTo>
                  <a:pt x="4534088" y="895905"/>
                </a:lnTo>
                <a:lnTo>
                  <a:pt x="4506190" y="939780"/>
                </a:lnTo>
                <a:lnTo>
                  <a:pt x="4474426" y="981247"/>
                </a:lnTo>
                <a:lnTo>
                  <a:pt x="4438912" y="1020033"/>
                </a:lnTo>
                <a:lnTo>
                  <a:pt x="4400127" y="1055547"/>
                </a:lnTo>
                <a:lnTo>
                  <a:pt x="4358659" y="1087311"/>
                </a:lnTo>
                <a:lnTo>
                  <a:pt x="4314785" y="1115209"/>
                </a:lnTo>
                <a:lnTo>
                  <a:pt x="4268778" y="1139128"/>
                </a:lnTo>
                <a:lnTo>
                  <a:pt x="4220915" y="1158953"/>
                </a:lnTo>
                <a:lnTo>
                  <a:pt x="4171471" y="1174571"/>
                </a:lnTo>
                <a:lnTo>
                  <a:pt x="4120720" y="1185868"/>
                </a:lnTo>
                <a:lnTo>
                  <a:pt x="4106394" y="1187767"/>
                </a:lnTo>
                <a:close/>
              </a:path>
            </a:pathLst>
          </a:custGeom>
          <a:solidFill>
            <a:srgbClr val="696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23886" y="8174161"/>
            <a:ext cx="2294890" cy="561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69387" y="6232418"/>
            <a:ext cx="6193155" cy="1297305"/>
          </a:xfrm>
          <a:custGeom>
            <a:avLst/>
            <a:gdLst/>
            <a:ahLst/>
            <a:cxnLst/>
            <a:rect l="l" t="t" r="r" b="b"/>
            <a:pathLst>
              <a:path w="6193155" h="1297304">
                <a:moveTo>
                  <a:pt x="5544134" y="1297230"/>
                </a:moveTo>
                <a:lnTo>
                  <a:pt x="648614" y="1297230"/>
                </a:lnTo>
                <a:lnTo>
                  <a:pt x="597255" y="1295195"/>
                </a:lnTo>
                <a:lnTo>
                  <a:pt x="546536" y="1289150"/>
                </a:lnTo>
                <a:lnTo>
                  <a:pt x="496676" y="1279185"/>
                </a:lnTo>
                <a:lnTo>
                  <a:pt x="447891" y="1265391"/>
                </a:lnTo>
                <a:lnTo>
                  <a:pt x="400400" y="1247857"/>
                </a:lnTo>
                <a:lnTo>
                  <a:pt x="354421" y="1226674"/>
                </a:lnTo>
                <a:lnTo>
                  <a:pt x="310171" y="1201932"/>
                </a:lnTo>
                <a:lnTo>
                  <a:pt x="267868" y="1173722"/>
                </a:lnTo>
                <a:lnTo>
                  <a:pt x="227730" y="1142132"/>
                </a:lnTo>
                <a:lnTo>
                  <a:pt x="189974" y="1107255"/>
                </a:lnTo>
                <a:lnTo>
                  <a:pt x="155097" y="1069499"/>
                </a:lnTo>
                <a:lnTo>
                  <a:pt x="123507" y="1029361"/>
                </a:lnTo>
                <a:lnTo>
                  <a:pt x="95297" y="987058"/>
                </a:lnTo>
                <a:lnTo>
                  <a:pt x="70555" y="942808"/>
                </a:lnTo>
                <a:lnTo>
                  <a:pt x="49372" y="896829"/>
                </a:lnTo>
                <a:lnTo>
                  <a:pt x="31838" y="849338"/>
                </a:lnTo>
                <a:lnTo>
                  <a:pt x="18044" y="800553"/>
                </a:lnTo>
                <a:lnTo>
                  <a:pt x="8079" y="750693"/>
                </a:lnTo>
                <a:lnTo>
                  <a:pt x="2034" y="699974"/>
                </a:lnTo>
                <a:lnTo>
                  <a:pt x="0" y="648615"/>
                </a:lnTo>
                <a:lnTo>
                  <a:pt x="2034" y="597255"/>
                </a:lnTo>
                <a:lnTo>
                  <a:pt x="8079" y="546536"/>
                </a:lnTo>
                <a:lnTo>
                  <a:pt x="18044" y="496676"/>
                </a:lnTo>
                <a:lnTo>
                  <a:pt x="31838" y="447891"/>
                </a:lnTo>
                <a:lnTo>
                  <a:pt x="49372" y="400400"/>
                </a:lnTo>
                <a:lnTo>
                  <a:pt x="70555" y="354421"/>
                </a:lnTo>
                <a:lnTo>
                  <a:pt x="95297" y="310171"/>
                </a:lnTo>
                <a:lnTo>
                  <a:pt x="123507" y="267868"/>
                </a:lnTo>
                <a:lnTo>
                  <a:pt x="155097" y="227730"/>
                </a:lnTo>
                <a:lnTo>
                  <a:pt x="189974" y="189974"/>
                </a:lnTo>
                <a:lnTo>
                  <a:pt x="227730" y="155097"/>
                </a:lnTo>
                <a:lnTo>
                  <a:pt x="267868" y="123508"/>
                </a:lnTo>
                <a:lnTo>
                  <a:pt x="310171" y="95297"/>
                </a:lnTo>
                <a:lnTo>
                  <a:pt x="354421" y="70555"/>
                </a:lnTo>
                <a:lnTo>
                  <a:pt x="400400" y="49372"/>
                </a:lnTo>
                <a:lnTo>
                  <a:pt x="447891" y="31839"/>
                </a:lnTo>
                <a:lnTo>
                  <a:pt x="496676" y="18044"/>
                </a:lnTo>
                <a:lnTo>
                  <a:pt x="546536" y="8080"/>
                </a:lnTo>
                <a:lnTo>
                  <a:pt x="597255" y="2035"/>
                </a:lnTo>
                <a:lnTo>
                  <a:pt x="648614" y="0"/>
                </a:lnTo>
                <a:lnTo>
                  <a:pt x="5544134" y="0"/>
                </a:lnTo>
                <a:lnTo>
                  <a:pt x="5595493" y="2035"/>
                </a:lnTo>
                <a:lnTo>
                  <a:pt x="5646212" y="8080"/>
                </a:lnTo>
                <a:lnTo>
                  <a:pt x="5696072" y="18044"/>
                </a:lnTo>
                <a:lnTo>
                  <a:pt x="5744857" y="31839"/>
                </a:lnTo>
                <a:lnTo>
                  <a:pt x="5792348" y="49372"/>
                </a:lnTo>
                <a:lnTo>
                  <a:pt x="5838327" y="70555"/>
                </a:lnTo>
                <a:lnTo>
                  <a:pt x="5882577" y="95297"/>
                </a:lnTo>
                <a:lnTo>
                  <a:pt x="5924880" y="123508"/>
                </a:lnTo>
                <a:lnTo>
                  <a:pt x="5965018" y="155097"/>
                </a:lnTo>
                <a:lnTo>
                  <a:pt x="6002773" y="189974"/>
                </a:lnTo>
                <a:lnTo>
                  <a:pt x="6037651" y="227730"/>
                </a:lnTo>
                <a:lnTo>
                  <a:pt x="6069240" y="267868"/>
                </a:lnTo>
                <a:lnTo>
                  <a:pt x="6097451" y="310171"/>
                </a:lnTo>
                <a:lnTo>
                  <a:pt x="6122193" y="354421"/>
                </a:lnTo>
                <a:lnTo>
                  <a:pt x="6143376" y="400400"/>
                </a:lnTo>
                <a:lnTo>
                  <a:pt x="6160910" y="447891"/>
                </a:lnTo>
                <a:lnTo>
                  <a:pt x="6174704" y="496676"/>
                </a:lnTo>
                <a:lnTo>
                  <a:pt x="6184669" y="546536"/>
                </a:lnTo>
                <a:lnTo>
                  <a:pt x="6190714" y="597255"/>
                </a:lnTo>
                <a:lnTo>
                  <a:pt x="6192749" y="648619"/>
                </a:lnTo>
                <a:lnTo>
                  <a:pt x="6190714" y="699974"/>
                </a:lnTo>
                <a:lnTo>
                  <a:pt x="6184669" y="750693"/>
                </a:lnTo>
                <a:lnTo>
                  <a:pt x="6174704" y="800553"/>
                </a:lnTo>
                <a:lnTo>
                  <a:pt x="6160910" y="849338"/>
                </a:lnTo>
                <a:lnTo>
                  <a:pt x="6143376" y="896829"/>
                </a:lnTo>
                <a:lnTo>
                  <a:pt x="6122193" y="942808"/>
                </a:lnTo>
                <a:lnTo>
                  <a:pt x="6097451" y="987058"/>
                </a:lnTo>
                <a:lnTo>
                  <a:pt x="6069240" y="1029361"/>
                </a:lnTo>
                <a:lnTo>
                  <a:pt x="6037651" y="1069499"/>
                </a:lnTo>
                <a:lnTo>
                  <a:pt x="6002773" y="1107255"/>
                </a:lnTo>
                <a:lnTo>
                  <a:pt x="5965018" y="1142132"/>
                </a:lnTo>
                <a:lnTo>
                  <a:pt x="5924880" y="1173722"/>
                </a:lnTo>
                <a:lnTo>
                  <a:pt x="5882577" y="1201932"/>
                </a:lnTo>
                <a:lnTo>
                  <a:pt x="5838327" y="1226674"/>
                </a:lnTo>
                <a:lnTo>
                  <a:pt x="5792348" y="1247857"/>
                </a:lnTo>
                <a:lnTo>
                  <a:pt x="5744857" y="1265391"/>
                </a:lnTo>
                <a:lnTo>
                  <a:pt x="5696072" y="1279185"/>
                </a:lnTo>
                <a:lnTo>
                  <a:pt x="5646212" y="1289150"/>
                </a:lnTo>
                <a:lnTo>
                  <a:pt x="5595493" y="1295195"/>
                </a:lnTo>
                <a:lnTo>
                  <a:pt x="5544134" y="1297230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46647" y="6549731"/>
            <a:ext cx="2313305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b="1" spc="-10" dirty="0">
                <a:solidFill>
                  <a:srgbClr val="FFFFFF"/>
                </a:solidFill>
                <a:latin typeface="Arial"/>
                <a:cs typeface="Arial"/>
              </a:rPr>
              <a:t>PROACTIF</a:t>
            </a:r>
            <a:endParaRPr sz="3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6530" y="3181957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5" h="349885">
                <a:moveTo>
                  <a:pt x="174749" y="349494"/>
                </a:moveTo>
                <a:lnTo>
                  <a:pt x="128292" y="343252"/>
                </a:lnTo>
                <a:lnTo>
                  <a:pt x="86549" y="325636"/>
                </a:lnTo>
                <a:lnTo>
                  <a:pt x="51182" y="298312"/>
                </a:lnTo>
                <a:lnTo>
                  <a:pt x="23858" y="262945"/>
                </a:lnTo>
                <a:lnTo>
                  <a:pt x="6242" y="221202"/>
                </a:lnTo>
                <a:lnTo>
                  <a:pt x="0" y="174747"/>
                </a:lnTo>
                <a:lnTo>
                  <a:pt x="6242" y="128292"/>
                </a:lnTo>
                <a:lnTo>
                  <a:pt x="23858" y="86549"/>
                </a:lnTo>
                <a:lnTo>
                  <a:pt x="51182" y="51182"/>
                </a:lnTo>
                <a:lnTo>
                  <a:pt x="86549" y="23858"/>
                </a:lnTo>
                <a:lnTo>
                  <a:pt x="128292" y="6242"/>
                </a:lnTo>
                <a:lnTo>
                  <a:pt x="174747" y="0"/>
                </a:lnTo>
                <a:lnTo>
                  <a:pt x="221202" y="6242"/>
                </a:lnTo>
                <a:lnTo>
                  <a:pt x="262945" y="23858"/>
                </a:lnTo>
                <a:lnTo>
                  <a:pt x="298312" y="51182"/>
                </a:lnTo>
                <a:lnTo>
                  <a:pt x="325636" y="86549"/>
                </a:lnTo>
                <a:lnTo>
                  <a:pt x="343252" y="128292"/>
                </a:lnTo>
                <a:lnTo>
                  <a:pt x="349494" y="174747"/>
                </a:lnTo>
                <a:lnTo>
                  <a:pt x="343252" y="221202"/>
                </a:lnTo>
                <a:lnTo>
                  <a:pt x="325636" y="262945"/>
                </a:lnTo>
                <a:lnTo>
                  <a:pt x="298312" y="298312"/>
                </a:lnTo>
                <a:lnTo>
                  <a:pt x="262945" y="325636"/>
                </a:lnTo>
                <a:lnTo>
                  <a:pt x="221202" y="343252"/>
                </a:lnTo>
                <a:lnTo>
                  <a:pt x="174749" y="349494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6530" y="4651152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5" h="349885">
                <a:moveTo>
                  <a:pt x="174747" y="349494"/>
                </a:moveTo>
                <a:lnTo>
                  <a:pt x="128292" y="343252"/>
                </a:lnTo>
                <a:lnTo>
                  <a:pt x="86549" y="325636"/>
                </a:lnTo>
                <a:lnTo>
                  <a:pt x="51182" y="298312"/>
                </a:lnTo>
                <a:lnTo>
                  <a:pt x="23858" y="262945"/>
                </a:lnTo>
                <a:lnTo>
                  <a:pt x="6242" y="221202"/>
                </a:lnTo>
                <a:lnTo>
                  <a:pt x="0" y="174747"/>
                </a:lnTo>
                <a:lnTo>
                  <a:pt x="6242" y="128292"/>
                </a:lnTo>
                <a:lnTo>
                  <a:pt x="23858" y="86548"/>
                </a:lnTo>
                <a:lnTo>
                  <a:pt x="51182" y="51182"/>
                </a:lnTo>
                <a:lnTo>
                  <a:pt x="86549" y="23857"/>
                </a:lnTo>
                <a:lnTo>
                  <a:pt x="128292" y="6241"/>
                </a:lnTo>
                <a:lnTo>
                  <a:pt x="174746" y="0"/>
                </a:lnTo>
                <a:lnTo>
                  <a:pt x="221202" y="6241"/>
                </a:lnTo>
                <a:lnTo>
                  <a:pt x="262945" y="23857"/>
                </a:lnTo>
                <a:lnTo>
                  <a:pt x="298312" y="51182"/>
                </a:lnTo>
                <a:lnTo>
                  <a:pt x="325636" y="86548"/>
                </a:lnTo>
                <a:lnTo>
                  <a:pt x="343252" y="128292"/>
                </a:lnTo>
                <a:lnTo>
                  <a:pt x="349494" y="174746"/>
                </a:lnTo>
                <a:lnTo>
                  <a:pt x="343252" y="221202"/>
                </a:lnTo>
                <a:lnTo>
                  <a:pt x="325636" y="262945"/>
                </a:lnTo>
                <a:lnTo>
                  <a:pt x="298312" y="298312"/>
                </a:lnTo>
                <a:lnTo>
                  <a:pt x="262945" y="325636"/>
                </a:lnTo>
                <a:lnTo>
                  <a:pt x="221202" y="343252"/>
                </a:lnTo>
                <a:lnTo>
                  <a:pt x="174747" y="349494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03731" y="1748371"/>
            <a:ext cx="60845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85" dirty="0">
                <a:solidFill>
                  <a:srgbClr val="243477"/>
                </a:solidFill>
              </a:rPr>
              <a:t>NOTRE</a:t>
            </a:r>
            <a:r>
              <a:rPr sz="5500" spc="360" dirty="0">
                <a:solidFill>
                  <a:srgbClr val="243477"/>
                </a:solidFill>
              </a:rPr>
              <a:t> </a:t>
            </a:r>
            <a:r>
              <a:rPr sz="5500" spc="375" dirty="0">
                <a:solidFill>
                  <a:srgbClr val="243477"/>
                </a:solidFill>
              </a:rPr>
              <a:t>MISSION</a:t>
            </a:r>
            <a:endParaRPr sz="550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1331" y="731345"/>
            <a:ext cx="1960569" cy="11195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6381" y="660445"/>
            <a:ext cx="981462" cy="13001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24989" y="927821"/>
            <a:ext cx="1523999" cy="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302" y="1612265"/>
            <a:ext cx="60845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85" dirty="0">
                <a:solidFill>
                  <a:srgbClr val="243477"/>
                </a:solidFill>
              </a:rPr>
              <a:t>NOTRE</a:t>
            </a:r>
            <a:r>
              <a:rPr sz="5500" spc="360" dirty="0">
                <a:solidFill>
                  <a:srgbClr val="243477"/>
                </a:solidFill>
              </a:rPr>
              <a:t> </a:t>
            </a:r>
            <a:r>
              <a:rPr sz="5500" spc="375" dirty="0">
                <a:solidFill>
                  <a:srgbClr val="243477"/>
                </a:solidFill>
              </a:rPr>
              <a:t>MISSION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1925607" y="3296373"/>
            <a:ext cx="14704694" cy="541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5495" algn="l"/>
                <a:tab pos="2166620" algn="l"/>
                <a:tab pos="3049905" algn="l"/>
                <a:tab pos="5718175" algn="l"/>
                <a:tab pos="9391015" algn="l"/>
                <a:tab pos="12283440" algn="l"/>
              </a:tabLst>
            </a:pPr>
            <a:r>
              <a:rPr sz="4200" spc="365" dirty="0">
                <a:latin typeface="Calibri"/>
                <a:cs typeface="Calibri"/>
              </a:rPr>
              <a:t>Le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459" dirty="0">
                <a:latin typeface="Calibri"/>
                <a:cs typeface="Calibri"/>
              </a:rPr>
              <a:t>pôle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580" dirty="0">
                <a:latin typeface="Calibri"/>
                <a:cs typeface="Calibri"/>
              </a:rPr>
              <a:t>de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285" dirty="0">
                <a:latin typeface="Calibri"/>
                <a:cs typeface="Calibri"/>
              </a:rPr>
              <a:t>l’étudiant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350" dirty="0">
                <a:latin typeface="Calibri"/>
                <a:cs typeface="Calibri"/>
              </a:rPr>
              <a:t>entrepreneur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405" dirty="0">
                <a:latin typeface="Calibri"/>
                <a:cs typeface="Calibri"/>
              </a:rPr>
              <a:t>permettra</a:t>
            </a:r>
            <a:r>
              <a:rPr sz="4200" dirty="0">
                <a:latin typeface="Calibri"/>
                <a:cs typeface="Calibri"/>
              </a:rPr>
              <a:t>	</a:t>
            </a:r>
            <a:r>
              <a:rPr sz="4200" spc="125" dirty="0">
                <a:latin typeface="Calibri"/>
                <a:cs typeface="Calibri"/>
              </a:rPr>
              <a:t>: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0">
              <a:latin typeface="Calibri"/>
              <a:cs typeface="Calibri"/>
            </a:endParaRPr>
          </a:p>
          <a:p>
            <a:pPr marL="692150">
              <a:lnSpc>
                <a:spcPct val="100000"/>
              </a:lnSpc>
              <a:tabLst>
                <a:tab pos="1452245" algn="l"/>
                <a:tab pos="5614670" algn="l"/>
                <a:tab pos="6676390" algn="l"/>
                <a:tab pos="9201785" algn="l"/>
                <a:tab pos="12919075" algn="l"/>
              </a:tabLst>
            </a:pPr>
            <a:r>
              <a:rPr sz="4000" spc="470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30" dirty="0">
                <a:latin typeface="Calibri"/>
                <a:cs typeface="Calibri"/>
              </a:rPr>
              <a:t>reconnaissance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5" dirty="0">
                <a:latin typeface="Calibri"/>
                <a:cs typeface="Calibri"/>
              </a:rPr>
              <a:t>étudiants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entrepreneurs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  <a:p>
            <a:pPr marL="692150" marR="5080">
              <a:lnSpc>
                <a:spcPct val="115599"/>
              </a:lnSpc>
              <a:tabLst>
                <a:tab pos="1686560" algn="l"/>
                <a:tab pos="2803525" algn="l"/>
                <a:tab pos="3592195" algn="l"/>
                <a:tab pos="4253865" algn="l"/>
                <a:tab pos="6003925" algn="l"/>
                <a:tab pos="6560184" algn="l"/>
                <a:tab pos="7065645" algn="l"/>
                <a:tab pos="9591040" algn="l"/>
                <a:tab pos="10953115" algn="l"/>
                <a:tab pos="12259310" algn="l"/>
              </a:tabLst>
            </a:pPr>
            <a:r>
              <a:rPr sz="4000" spc="470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20" dirty="0">
                <a:latin typeface="Calibri"/>
                <a:cs typeface="Calibri"/>
              </a:rPr>
              <a:t>création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10" dirty="0">
                <a:latin typeface="Calibri"/>
                <a:cs typeface="Calibri"/>
              </a:rPr>
              <a:t>d’unités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45" dirty="0">
                <a:latin typeface="Calibri"/>
                <a:cs typeface="Calibri"/>
              </a:rPr>
              <a:t>d’enseignement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0" dirty="0">
                <a:latin typeface="Calibri"/>
                <a:cs typeface="Calibri"/>
              </a:rPr>
              <a:t>aux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10" dirty="0">
                <a:latin typeface="Calibri"/>
                <a:cs typeface="Calibri"/>
              </a:rPr>
              <a:t>différents </a:t>
            </a:r>
            <a:r>
              <a:rPr sz="4000" spc="360" dirty="0">
                <a:latin typeface="Calibri"/>
                <a:cs typeface="Calibri"/>
              </a:rPr>
              <a:t>niveaux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85" dirty="0">
                <a:latin typeface="Calibri"/>
                <a:cs typeface="Calibri"/>
              </a:rPr>
              <a:t>du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90" dirty="0">
                <a:latin typeface="Calibri"/>
                <a:cs typeface="Calibri"/>
              </a:rPr>
              <a:t>parcours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5" dirty="0">
                <a:latin typeface="Calibri"/>
                <a:cs typeface="Calibri"/>
              </a:rPr>
              <a:t>étudiants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  <a:p>
            <a:pPr marL="692150">
              <a:lnSpc>
                <a:spcPct val="100000"/>
              </a:lnSpc>
              <a:spcBef>
                <a:spcPts val="750"/>
              </a:spcBef>
              <a:tabLst>
                <a:tab pos="1452245" algn="l"/>
                <a:tab pos="4604385" algn="l"/>
                <a:tab pos="5666105" algn="l"/>
                <a:tab pos="9041130" algn="l"/>
                <a:tab pos="11441430" algn="l"/>
              </a:tabLst>
            </a:pPr>
            <a:r>
              <a:rPr sz="4000" spc="470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45" dirty="0">
                <a:latin typeface="Calibri"/>
                <a:cs typeface="Calibri"/>
              </a:rPr>
              <a:t>valorisation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20" dirty="0">
                <a:latin typeface="Calibri"/>
                <a:cs typeface="Calibri"/>
              </a:rPr>
              <a:t>programmes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15" dirty="0">
                <a:latin typeface="Calibri"/>
                <a:cs typeface="Calibri"/>
              </a:rPr>
              <a:t>existants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  <a:p>
            <a:pPr marL="692150" marR="9525">
              <a:lnSpc>
                <a:spcPct val="106300"/>
              </a:lnSpc>
              <a:spcBef>
                <a:spcPts val="225"/>
              </a:spcBef>
              <a:tabLst>
                <a:tab pos="1598295" algn="l"/>
                <a:tab pos="1632585" algn="l"/>
                <a:tab pos="5462905" algn="l"/>
                <a:tab pos="5705475" algn="l"/>
                <a:tab pos="6295390" algn="l"/>
                <a:tab pos="6560184" algn="l"/>
                <a:tab pos="7099300" algn="l"/>
                <a:tab pos="9085580" algn="l"/>
                <a:tab pos="12510770" algn="l"/>
                <a:tab pos="13498194" algn="l"/>
              </a:tabLst>
            </a:pPr>
            <a:r>
              <a:rPr sz="4000" spc="470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10" dirty="0">
                <a:latin typeface="Calibri"/>
                <a:cs typeface="Calibri"/>
              </a:rPr>
              <a:t>sensibilisation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55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35" dirty="0">
                <a:latin typeface="Calibri"/>
                <a:cs typeface="Calibri"/>
              </a:rPr>
              <a:t>professionnalisation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25" dirty="0">
                <a:latin typeface="Calibri"/>
                <a:cs typeface="Calibri"/>
              </a:rPr>
              <a:t>ceux </a:t>
            </a:r>
            <a:r>
              <a:rPr sz="4000" spc="270" dirty="0">
                <a:latin typeface="Calibri"/>
                <a:cs typeface="Calibri"/>
              </a:rPr>
              <a:t>qui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530" dirty="0">
                <a:latin typeface="Calibri"/>
                <a:cs typeface="Calibri"/>
              </a:rPr>
              <a:t>accompagnent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65" dirty="0">
                <a:latin typeface="Calibri"/>
                <a:cs typeface="Calibri"/>
              </a:rPr>
              <a:t>les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5" dirty="0">
                <a:latin typeface="Calibri"/>
                <a:cs typeface="Calibri"/>
              </a:rPr>
              <a:t>étudiants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3433" y="4865465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619" y="351236"/>
                </a:moveTo>
                <a:lnTo>
                  <a:pt x="128932" y="344963"/>
                </a:lnTo>
                <a:lnTo>
                  <a:pt x="86980" y="327259"/>
                </a:lnTo>
                <a:lnTo>
                  <a:pt x="51437" y="299799"/>
                </a:lnTo>
                <a:lnTo>
                  <a:pt x="23977" y="264256"/>
                </a:lnTo>
                <a:lnTo>
                  <a:pt x="6273" y="222304"/>
                </a:lnTo>
                <a:lnTo>
                  <a:pt x="0" y="175619"/>
                </a:lnTo>
                <a:lnTo>
                  <a:pt x="6273" y="128932"/>
                </a:lnTo>
                <a:lnTo>
                  <a:pt x="23977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4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59"/>
                </a:lnTo>
                <a:lnTo>
                  <a:pt x="222304" y="344963"/>
                </a:lnTo>
                <a:lnTo>
                  <a:pt x="175619" y="351236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3433" y="5545952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619" y="351236"/>
                </a:moveTo>
                <a:lnTo>
                  <a:pt x="128932" y="344963"/>
                </a:lnTo>
                <a:lnTo>
                  <a:pt x="86980" y="327259"/>
                </a:lnTo>
                <a:lnTo>
                  <a:pt x="51437" y="299799"/>
                </a:lnTo>
                <a:lnTo>
                  <a:pt x="23977" y="264256"/>
                </a:lnTo>
                <a:lnTo>
                  <a:pt x="6273" y="222305"/>
                </a:lnTo>
                <a:lnTo>
                  <a:pt x="0" y="175619"/>
                </a:lnTo>
                <a:lnTo>
                  <a:pt x="6273" y="128932"/>
                </a:lnTo>
                <a:lnTo>
                  <a:pt x="23977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5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59"/>
                </a:lnTo>
                <a:lnTo>
                  <a:pt x="222304" y="344963"/>
                </a:lnTo>
                <a:lnTo>
                  <a:pt x="175619" y="351236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433" y="6921430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90">
                <a:moveTo>
                  <a:pt x="175622" y="351236"/>
                </a:moveTo>
                <a:lnTo>
                  <a:pt x="128932" y="344964"/>
                </a:lnTo>
                <a:lnTo>
                  <a:pt x="86980" y="327260"/>
                </a:lnTo>
                <a:lnTo>
                  <a:pt x="51437" y="299799"/>
                </a:lnTo>
                <a:lnTo>
                  <a:pt x="23977" y="264256"/>
                </a:lnTo>
                <a:lnTo>
                  <a:pt x="6273" y="222305"/>
                </a:lnTo>
                <a:lnTo>
                  <a:pt x="0" y="175619"/>
                </a:lnTo>
                <a:lnTo>
                  <a:pt x="6273" y="128932"/>
                </a:lnTo>
                <a:lnTo>
                  <a:pt x="23977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5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60"/>
                </a:lnTo>
                <a:lnTo>
                  <a:pt x="222304" y="344964"/>
                </a:lnTo>
                <a:lnTo>
                  <a:pt x="175622" y="351236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3433" y="7682245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90">
                <a:moveTo>
                  <a:pt x="175621" y="351236"/>
                </a:moveTo>
                <a:lnTo>
                  <a:pt x="128932" y="344963"/>
                </a:lnTo>
                <a:lnTo>
                  <a:pt x="86980" y="327259"/>
                </a:lnTo>
                <a:lnTo>
                  <a:pt x="51437" y="299799"/>
                </a:lnTo>
                <a:lnTo>
                  <a:pt x="23977" y="264256"/>
                </a:lnTo>
                <a:lnTo>
                  <a:pt x="6273" y="222304"/>
                </a:lnTo>
                <a:lnTo>
                  <a:pt x="0" y="175619"/>
                </a:lnTo>
                <a:lnTo>
                  <a:pt x="6273" y="128932"/>
                </a:lnTo>
                <a:lnTo>
                  <a:pt x="23977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9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4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59"/>
                </a:lnTo>
                <a:lnTo>
                  <a:pt x="222304" y="344963"/>
                </a:lnTo>
                <a:lnTo>
                  <a:pt x="175621" y="351236"/>
                </a:lnTo>
                <a:close/>
              </a:path>
            </a:pathLst>
          </a:custGeom>
          <a:solidFill>
            <a:srgbClr val="243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4181" y="752889"/>
            <a:ext cx="1960569" cy="11195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59231" y="681990"/>
            <a:ext cx="981462" cy="13001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67839" y="949362"/>
            <a:ext cx="1523999" cy="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175" y="3713364"/>
            <a:ext cx="1525587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3195">
              <a:lnSpc>
                <a:spcPct val="128099"/>
              </a:lnSpc>
              <a:spcBef>
                <a:spcPts val="100"/>
              </a:spcBef>
              <a:tabLst>
                <a:tab pos="1372870" algn="l"/>
                <a:tab pos="2574925" algn="l"/>
                <a:tab pos="3308985" algn="l"/>
                <a:tab pos="4834890" algn="l"/>
                <a:tab pos="4984750" algn="l"/>
                <a:tab pos="5671185" algn="l"/>
                <a:tab pos="6512559" algn="l"/>
                <a:tab pos="8243570" algn="l"/>
                <a:tab pos="9655175" algn="l"/>
                <a:tab pos="10958830" algn="l"/>
                <a:tab pos="11813540" algn="l"/>
              </a:tabLst>
            </a:pPr>
            <a:r>
              <a:rPr sz="4000" spc="310" dirty="0">
                <a:latin typeface="Calibri"/>
                <a:cs typeface="Calibri"/>
              </a:rPr>
              <a:t>UMA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50" dirty="0">
                <a:latin typeface="Calibri"/>
                <a:cs typeface="Calibri"/>
              </a:rPr>
              <a:t>PEE,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65" dirty="0">
                <a:latin typeface="Calibri"/>
                <a:cs typeface="Calibri"/>
              </a:rPr>
              <a:t>un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80" dirty="0">
                <a:latin typeface="Calibri"/>
                <a:cs typeface="Calibri"/>
              </a:rPr>
              <a:t>vivier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880" dirty="0">
                <a:latin typeface="Calibri"/>
                <a:cs typeface="Calibri"/>
              </a:rPr>
              <a:t> </a:t>
            </a:r>
            <a:r>
              <a:rPr sz="4000" spc="265" dirty="0">
                <a:latin typeface="Calibri"/>
                <a:cs typeface="Calibri"/>
              </a:rPr>
              <a:t>référents</a:t>
            </a:r>
            <a:r>
              <a:rPr sz="4000" spc="265" dirty="0">
                <a:solidFill>
                  <a:srgbClr val="29CB7D"/>
                </a:solidFill>
                <a:latin typeface="Calibri"/>
                <a:cs typeface="Calibri"/>
              </a:rPr>
              <a:t>,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</a:t>
            </a:r>
            <a:r>
              <a:rPr sz="4000" spc="315" dirty="0">
                <a:solidFill>
                  <a:srgbClr val="29CB7D"/>
                </a:solidFill>
                <a:latin typeface="Calibri"/>
                <a:cs typeface="Calibri"/>
              </a:rPr>
              <a:t>maitrisant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</a:t>
            </a:r>
            <a:r>
              <a:rPr sz="4000" spc="265" dirty="0">
                <a:solidFill>
                  <a:srgbClr val="29CB7D"/>
                </a:solidFill>
                <a:latin typeface="Calibri"/>
                <a:cs typeface="Calibri"/>
              </a:rPr>
              <a:t>les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</a:t>
            </a:r>
            <a:r>
              <a:rPr sz="4000" spc="455" dirty="0">
                <a:solidFill>
                  <a:srgbClr val="29CB7D"/>
                </a:solidFill>
                <a:latin typeface="Calibri"/>
                <a:cs typeface="Calibri"/>
              </a:rPr>
              <a:t>compétences </a:t>
            </a:r>
            <a:r>
              <a:rPr sz="4000" spc="325" dirty="0">
                <a:solidFill>
                  <a:srgbClr val="29CB7D"/>
                </a:solidFill>
                <a:latin typeface="Calibri"/>
                <a:cs typeface="Calibri"/>
              </a:rPr>
              <a:t>entrepreneuriales,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	</a:t>
            </a: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partenaires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80" dirty="0">
                <a:latin typeface="Calibri"/>
                <a:cs typeface="Calibri"/>
              </a:rPr>
              <a:t>experts</a:t>
            </a:r>
            <a:endParaRPr sz="4000">
              <a:latin typeface="Calibri"/>
              <a:cs typeface="Calibri"/>
            </a:endParaRPr>
          </a:p>
          <a:p>
            <a:pPr marL="12700" marR="537845">
              <a:lnSpc>
                <a:spcPct val="128099"/>
              </a:lnSpc>
              <a:tabLst>
                <a:tab pos="1391920" algn="l"/>
                <a:tab pos="1955164" algn="l"/>
                <a:tab pos="2334260" algn="l"/>
                <a:tab pos="2726055" algn="l"/>
                <a:tab pos="3020695" algn="l"/>
                <a:tab pos="3704590" algn="l"/>
                <a:tab pos="4391025" algn="l"/>
                <a:tab pos="4867910" algn="l"/>
                <a:tab pos="5232400" algn="l"/>
                <a:tab pos="5354955" algn="l"/>
                <a:tab pos="5647055" algn="l"/>
                <a:tab pos="6247765" algn="l"/>
                <a:tab pos="6501130" algn="l"/>
                <a:tab pos="6882130" algn="l"/>
                <a:tab pos="7418070" algn="l"/>
                <a:tab pos="7865109" algn="l"/>
                <a:tab pos="8531860" algn="l"/>
                <a:tab pos="9026525" algn="l"/>
                <a:tab pos="9109710" algn="l"/>
                <a:tab pos="9867900" algn="l"/>
                <a:tab pos="10866120" algn="l"/>
                <a:tab pos="10949940" algn="l"/>
                <a:tab pos="11464925" algn="l"/>
                <a:tab pos="11760200" algn="l"/>
                <a:tab pos="12601575" algn="l"/>
                <a:tab pos="13734415" algn="l"/>
              </a:tabLst>
            </a:pPr>
            <a:r>
              <a:rPr sz="4000" spc="420" dirty="0">
                <a:latin typeface="Calibri"/>
                <a:cs typeface="Calibri"/>
              </a:rPr>
              <a:t>dans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10" dirty="0">
                <a:latin typeface="Calibri"/>
                <a:cs typeface="Calibri"/>
              </a:rPr>
              <a:t>leurs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5" dirty="0">
                <a:latin typeface="Calibri"/>
                <a:cs typeface="Calibri"/>
              </a:rPr>
              <a:t>domaines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245" dirty="0">
                <a:latin typeface="Calibri"/>
                <a:cs typeface="Calibri"/>
              </a:rPr>
              <a:t>d’intervention,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300" dirty="0">
                <a:latin typeface="Calibri"/>
                <a:cs typeface="Calibri"/>
              </a:rPr>
              <a:t>soutenant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95" dirty="0">
                <a:latin typeface="Calibri"/>
                <a:cs typeface="Calibri"/>
              </a:rPr>
              <a:t>manière </a:t>
            </a:r>
            <a:r>
              <a:rPr sz="4000" spc="515" dirty="0">
                <a:latin typeface="Calibri"/>
                <a:cs typeface="Calibri"/>
              </a:rPr>
              <a:t>efficace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75" dirty="0">
                <a:latin typeface="Calibri"/>
                <a:cs typeface="Calibri"/>
              </a:rPr>
              <a:t>efficiente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65" dirty="0">
                <a:latin typeface="Calibri"/>
                <a:cs typeface="Calibri"/>
              </a:rPr>
              <a:t>les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5" dirty="0">
                <a:latin typeface="Calibri"/>
                <a:cs typeface="Calibri"/>
              </a:rPr>
              <a:t>étudiants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180" dirty="0">
                <a:latin typeface="Calibri"/>
                <a:cs typeface="Calibri"/>
              </a:rPr>
              <a:t>l’UMA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90" dirty="0">
                <a:latin typeface="Calibri"/>
                <a:cs typeface="Calibri"/>
              </a:rPr>
              <a:t>porteurs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 </a:t>
            </a:r>
            <a:r>
              <a:rPr sz="4000" spc="330" dirty="0">
                <a:latin typeface="Calibri"/>
                <a:cs typeface="Calibri"/>
              </a:rPr>
              <a:t>projets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190" dirty="0">
                <a:latin typeface="Arial"/>
                <a:cs typeface="Arial"/>
              </a:rPr>
              <a:t>innovants</a:t>
            </a:r>
            <a:r>
              <a:rPr sz="4000" spc="190" dirty="0">
                <a:latin typeface="Calibri"/>
                <a:cs typeface="Calibri"/>
              </a:rPr>
              <a:t>,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20" dirty="0">
                <a:latin typeface="Calibri"/>
                <a:cs typeface="Calibri"/>
              </a:rPr>
              <a:t>dans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30" dirty="0">
                <a:latin typeface="Calibri"/>
                <a:cs typeface="Calibri"/>
              </a:rPr>
              <a:t>le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40" dirty="0">
                <a:latin typeface="Calibri"/>
                <a:cs typeface="Calibri"/>
              </a:rPr>
              <a:t>but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40" dirty="0">
                <a:latin typeface="Calibri"/>
                <a:cs typeface="Calibri"/>
              </a:rPr>
              <a:t>d’améliorer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215" dirty="0">
                <a:latin typeface="Calibri"/>
                <a:cs typeface="Calibri"/>
              </a:rPr>
              <a:t>leur </a:t>
            </a:r>
            <a:r>
              <a:rPr sz="4000" spc="400" dirty="0">
                <a:solidFill>
                  <a:srgbClr val="29CB7D"/>
                </a:solidFill>
                <a:latin typeface="Calibri"/>
                <a:cs typeface="Calibri"/>
              </a:rPr>
              <a:t>employabilité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75" dirty="0">
                <a:latin typeface="Calibri"/>
                <a:cs typeface="Calibri"/>
              </a:rPr>
              <a:t>faciliter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15" dirty="0">
                <a:latin typeface="Calibri"/>
                <a:cs typeface="Calibri"/>
              </a:rPr>
              <a:t>leur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60" dirty="0">
                <a:solidFill>
                  <a:srgbClr val="29CB7D"/>
                </a:solidFill>
                <a:latin typeface="Calibri"/>
                <a:cs typeface="Calibri"/>
              </a:rPr>
              <a:t>insertion</a:t>
            </a:r>
            <a:r>
              <a:rPr sz="4000" dirty="0">
                <a:solidFill>
                  <a:srgbClr val="29CB7D"/>
                </a:solidFill>
                <a:latin typeface="Calibri"/>
                <a:cs typeface="Calibri"/>
              </a:rPr>
              <a:t>	</a:t>
            </a:r>
            <a:r>
              <a:rPr sz="4000" spc="330" dirty="0">
                <a:solidFill>
                  <a:srgbClr val="29CB7D"/>
                </a:solidFill>
                <a:latin typeface="Calibri"/>
                <a:cs typeface="Calibri"/>
              </a:rPr>
              <a:t>professionnelle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6175" y="2275201"/>
            <a:ext cx="48412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54" dirty="0">
                <a:solidFill>
                  <a:srgbClr val="2A366D"/>
                </a:solidFill>
              </a:rPr>
              <a:t>NOTRE</a:t>
            </a:r>
            <a:r>
              <a:rPr sz="5500" spc="-530" dirty="0">
                <a:solidFill>
                  <a:srgbClr val="2A366D"/>
                </a:solidFill>
              </a:rPr>
              <a:t> </a:t>
            </a:r>
            <a:r>
              <a:rPr sz="5500" spc="-10" dirty="0">
                <a:solidFill>
                  <a:srgbClr val="2A366D"/>
                </a:solidFill>
              </a:rPr>
              <a:t>VISION</a:t>
            </a:r>
            <a:endParaRPr sz="5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749" y="859577"/>
            <a:ext cx="1960569" cy="1119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3798" y="788678"/>
            <a:ext cx="981462" cy="1300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82405" y="1056051"/>
            <a:ext cx="1523999" cy="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3266" y="4097933"/>
            <a:ext cx="14338300" cy="385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  <a:tab pos="1620520" algn="l"/>
                <a:tab pos="3330575" algn="l"/>
                <a:tab pos="3846195" algn="l"/>
                <a:tab pos="5229860" algn="l"/>
              </a:tabLst>
            </a:pP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75" dirty="0">
                <a:latin typeface="Calibri"/>
                <a:cs typeface="Calibri"/>
              </a:rPr>
              <a:t>ce,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620" dirty="0">
                <a:latin typeface="Calibri"/>
                <a:cs typeface="Calibri"/>
              </a:rPr>
              <a:t>grâce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715" dirty="0">
                <a:latin typeface="Calibri"/>
                <a:cs typeface="Calibri"/>
              </a:rPr>
              <a:t>à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90" dirty="0">
                <a:latin typeface="Calibri"/>
                <a:cs typeface="Calibri"/>
              </a:rPr>
              <a:t>l’/au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120" dirty="0"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  <a:p>
            <a:pPr marL="711200" marR="5080">
              <a:lnSpc>
                <a:spcPct val="115599"/>
              </a:lnSpc>
              <a:spcBef>
                <a:spcPts val="3130"/>
              </a:spcBef>
              <a:tabLst>
                <a:tab pos="2091055" algn="l"/>
                <a:tab pos="2945765" algn="l"/>
                <a:tab pos="3799840" algn="l"/>
                <a:tab pos="4486275" algn="l"/>
                <a:tab pos="4618355" algn="l"/>
                <a:tab pos="4739005" algn="l"/>
                <a:tab pos="5143500" algn="l"/>
                <a:tab pos="6095365" algn="l"/>
                <a:tab pos="8862695" algn="l"/>
                <a:tab pos="9255760" algn="l"/>
                <a:tab pos="9378315" algn="l"/>
                <a:tab pos="10066655" algn="l"/>
              </a:tabLst>
            </a:pPr>
            <a:r>
              <a:rPr sz="4000" spc="295" dirty="0">
                <a:latin typeface="Calibri"/>
                <a:cs typeface="Calibri"/>
              </a:rPr>
              <a:t>Information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0" dirty="0">
                <a:latin typeface="Calibri"/>
                <a:cs typeface="Calibri"/>
              </a:rPr>
              <a:t>et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55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10" dirty="0">
                <a:latin typeface="Calibri"/>
                <a:cs typeface="Calibri"/>
              </a:rPr>
              <a:t>sensibilisation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715" dirty="0">
                <a:latin typeface="Calibri"/>
                <a:cs typeface="Calibri"/>
              </a:rPr>
              <a:t>à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305" dirty="0">
                <a:latin typeface="Calibri"/>
                <a:cs typeface="Calibri"/>
              </a:rPr>
              <a:t>l’entrepreneuriat </a:t>
            </a:r>
            <a:r>
              <a:rPr sz="4000" spc="370" dirty="0">
                <a:latin typeface="Calibri"/>
                <a:cs typeface="Calibri"/>
              </a:rPr>
              <a:t>Renforcement</a:t>
            </a:r>
            <a:r>
              <a:rPr sz="4000" dirty="0">
                <a:latin typeface="Calibri"/>
                <a:cs typeface="Calibri"/>
              </a:rPr>
              <a:t>		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05" dirty="0">
                <a:latin typeface="Calibri"/>
                <a:cs typeface="Calibri"/>
              </a:rPr>
              <a:t>formations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715" dirty="0">
                <a:latin typeface="Calibri"/>
                <a:cs typeface="Calibri"/>
              </a:rPr>
              <a:t>à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05" dirty="0">
                <a:latin typeface="Calibri"/>
                <a:cs typeface="Calibri"/>
              </a:rPr>
              <a:t>l’entrepreneuriat </a:t>
            </a:r>
            <a:r>
              <a:rPr sz="4000" spc="420" dirty="0">
                <a:latin typeface="Calibri"/>
                <a:cs typeface="Calibri"/>
              </a:rPr>
              <a:t>dans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65" dirty="0">
                <a:latin typeface="Calibri"/>
                <a:cs typeface="Calibri"/>
              </a:rPr>
              <a:t>les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04" dirty="0">
                <a:latin typeface="Calibri"/>
                <a:cs typeface="Calibri"/>
              </a:rPr>
              <a:t>cursus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285" dirty="0">
                <a:latin typeface="Calibri"/>
                <a:cs typeface="Calibri"/>
              </a:rPr>
              <a:t>universitaires</a:t>
            </a:r>
            <a:endParaRPr sz="4000">
              <a:latin typeface="Calibri"/>
              <a:cs typeface="Calibri"/>
            </a:endParaRPr>
          </a:p>
          <a:p>
            <a:pPr marL="711200">
              <a:lnSpc>
                <a:spcPct val="100000"/>
              </a:lnSpc>
              <a:spcBef>
                <a:spcPts val="750"/>
              </a:spcBef>
              <a:tabLst>
                <a:tab pos="5528310" algn="l"/>
                <a:tab pos="6590030" algn="l"/>
                <a:tab pos="9115425" algn="l"/>
              </a:tabLst>
            </a:pPr>
            <a:r>
              <a:rPr sz="4000" spc="475" dirty="0">
                <a:latin typeface="Calibri"/>
                <a:cs typeface="Calibri"/>
              </a:rPr>
              <a:t>Accompagnement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25" dirty="0">
                <a:latin typeface="Calibri"/>
                <a:cs typeface="Calibri"/>
              </a:rPr>
              <a:t>étudiants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95" dirty="0">
                <a:latin typeface="Calibri"/>
                <a:cs typeface="Calibri"/>
              </a:rPr>
              <a:t>entrepreneurs.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1608" y="2168511"/>
            <a:ext cx="48412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54" dirty="0">
                <a:solidFill>
                  <a:srgbClr val="2A366D"/>
                </a:solidFill>
              </a:rPr>
              <a:t>NOTRE</a:t>
            </a:r>
            <a:r>
              <a:rPr sz="5500" spc="-530" dirty="0">
                <a:solidFill>
                  <a:srgbClr val="2A366D"/>
                </a:solidFill>
              </a:rPr>
              <a:t> </a:t>
            </a:r>
            <a:r>
              <a:rPr sz="5500" spc="-10" dirty="0">
                <a:solidFill>
                  <a:srgbClr val="2A366D"/>
                </a:solidFill>
              </a:rPr>
              <a:t>VISION</a:t>
            </a:r>
            <a:endParaRPr sz="5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4181" y="752885"/>
            <a:ext cx="1960569" cy="1119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59231" y="681987"/>
            <a:ext cx="981462" cy="1300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67839" y="949360"/>
            <a:ext cx="1523999" cy="552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28689" y="5472529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618" y="351236"/>
                </a:moveTo>
                <a:lnTo>
                  <a:pt x="128931" y="344963"/>
                </a:lnTo>
                <a:lnTo>
                  <a:pt x="86980" y="327259"/>
                </a:lnTo>
                <a:lnTo>
                  <a:pt x="51437" y="299799"/>
                </a:lnTo>
                <a:lnTo>
                  <a:pt x="23976" y="264256"/>
                </a:lnTo>
                <a:lnTo>
                  <a:pt x="6273" y="222304"/>
                </a:lnTo>
                <a:lnTo>
                  <a:pt x="0" y="175616"/>
                </a:lnTo>
                <a:lnTo>
                  <a:pt x="6273" y="128932"/>
                </a:lnTo>
                <a:lnTo>
                  <a:pt x="23976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1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8"/>
                </a:lnTo>
                <a:lnTo>
                  <a:pt x="344963" y="222304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59"/>
                </a:lnTo>
                <a:lnTo>
                  <a:pt x="222304" y="344963"/>
                </a:lnTo>
                <a:lnTo>
                  <a:pt x="175618" y="351236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8689" y="6169539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90">
                <a:moveTo>
                  <a:pt x="175620" y="351236"/>
                </a:moveTo>
                <a:lnTo>
                  <a:pt x="128931" y="344963"/>
                </a:lnTo>
                <a:lnTo>
                  <a:pt x="86980" y="327260"/>
                </a:lnTo>
                <a:lnTo>
                  <a:pt x="51437" y="299799"/>
                </a:lnTo>
                <a:lnTo>
                  <a:pt x="23976" y="264256"/>
                </a:lnTo>
                <a:lnTo>
                  <a:pt x="6273" y="222305"/>
                </a:lnTo>
                <a:lnTo>
                  <a:pt x="0" y="175617"/>
                </a:lnTo>
                <a:lnTo>
                  <a:pt x="6273" y="128932"/>
                </a:lnTo>
                <a:lnTo>
                  <a:pt x="23976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1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8"/>
                </a:lnTo>
                <a:lnTo>
                  <a:pt x="344963" y="222305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60"/>
                </a:lnTo>
                <a:lnTo>
                  <a:pt x="222304" y="344963"/>
                </a:lnTo>
                <a:lnTo>
                  <a:pt x="175620" y="351236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6789" y="7444702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90">
                <a:moveTo>
                  <a:pt x="175624" y="351236"/>
                </a:moveTo>
                <a:lnTo>
                  <a:pt x="128932" y="344964"/>
                </a:lnTo>
                <a:lnTo>
                  <a:pt x="86980" y="327260"/>
                </a:lnTo>
                <a:lnTo>
                  <a:pt x="51437" y="299799"/>
                </a:lnTo>
                <a:lnTo>
                  <a:pt x="23976" y="264256"/>
                </a:lnTo>
                <a:lnTo>
                  <a:pt x="6273" y="222305"/>
                </a:lnTo>
                <a:lnTo>
                  <a:pt x="0" y="175619"/>
                </a:lnTo>
                <a:lnTo>
                  <a:pt x="6273" y="128932"/>
                </a:lnTo>
                <a:lnTo>
                  <a:pt x="23976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5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60"/>
                </a:lnTo>
                <a:lnTo>
                  <a:pt x="222304" y="344964"/>
                </a:lnTo>
                <a:lnTo>
                  <a:pt x="175624" y="351236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62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223" y="4013011"/>
            <a:ext cx="1313688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z="5500" spc="-520" dirty="0">
                <a:solidFill>
                  <a:srgbClr val="2A366D"/>
                </a:solidFill>
              </a:rPr>
              <a:t>STATUT</a:t>
            </a:r>
            <a:r>
              <a:rPr sz="5500" spc="-505" dirty="0">
                <a:solidFill>
                  <a:srgbClr val="2A366D"/>
                </a:solidFill>
              </a:rPr>
              <a:t> </a:t>
            </a:r>
            <a:r>
              <a:rPr sz="5500" spc="-155" dirty="0">
                <a:solidFill>
                  <a:srgbClr val="2A366D"/>
                </a:solidFill>
              </a:rPr>
              <a:t>NATIONAL</a:t>
            </a:r>
            <a:r>
              <a:rPr sz="5500" spc="-505" dirty="0">
                <a:solidFill>
                  <a:srgbClr val="2A366D"/>
                </a:solidFill>
              </a:rPr>
              <a:t> </a:t>
            </a:r>
            <a:r>
              <a:rPr sz="5500" spc="-290" dirty="0">
                <a:solidFill>
                  <a:srgbClr val="2A366D"/>
                </a:solidFill>
              </a:rPr>
              <a:t>ÉTUDIANT </a:t>
            </a:r>
            <a:r>
              <a:rPr sz="5500" spc="-420" dirty="0">
                <a:solidFill>
                  <a:srgbClr val="2A366D"/>
                </a:solidFill>
              </a:rPr>
              <a:t>ENTREPRENEUR</a:t>
            </a:r>
            <a:r>
              <a:rPr sz="5500" spc="-525" dirty="0">
                <a:solidFill>
                  <a:srgbClr val="2A366D"/>
                </a:solidFill>
              </a:rPr>
              <a:t> </a:t>
            </a:r>
            <a:r>
              <a:rPr sz="5500" spc="-370" dirty="0">
                <a:solidFill>
                  <a:srgbClr val="2A366D"/>
                </a:solidFill>
              </a:rPr>
              <a:t>SNEE</a:t>
            </a:r>
            <a:r>
              <a:rPr sz="5500" spc="-520" dirty="0">
                <a:solidFill>
                  <a:srgbClr val="2A366D"/>
                </a:solidFill>
              </a:rPr>
              <a:t> </a:t>
            </a:r>
            <a:r>
              <a:rPr sz="5500" spc="215" dirty="0">
                <a:solidFill>
                  <a:srgbClr val="2A366D"/>
                </a:solidFill>
              </a:rPr>
              <a:t>:</a:t>
            </a:r>
            <a:r>
              <a:rPr sz="5500" spc="-520" dirty="0">
                <a:solidFill>
                  <a:srgbClr val="2A366D"/>
                </a:solidFill>
              </a:rPr>
              <a:t> </a:t>
            </a:r>
            <a:r>
              <a:rPr sz="5500" spc="-345" dirty="0"/>
              <a:t>DE</a:t>
            </a:r>
            <a:r>
              <a:rPr sz="5500" spc="-520" dirty="0"/>
              <a:t> </a:t>
            </a:r>
            <a:r>
              <a:rPr sz="5500" spc="-525" dirty="0"/>
              <a:t>LA</a:t>
            </a:r>
            <a:r>
              <a:rPr sz="5500" spc="-520" dirty="0"/>
              <a:t> </a:t>
            </a:r>
            <a:r>
              <a:rPr sz="5500" spc="-350" dirty="0"/>
              <a:t>SÉLECTION </a:t>
            </a:r>
            <a:r>
              <a:rPr sz="5500" spc="-85" dirty="0"/>
              <a:t>À</a:t>
            </a:r>
            <a:r>
              <a:rPr sz="5500" spc="-525" dirty="0"/>
              <a:t> </a:t>
            </a:r>
            <a:r>
              <a:rPr sz="5500" spc="-80" dirty="0"/>
              <a:t>L’ACCOMPAGNEMENT</a:t>
            </a:r>
            <a:endParaRPr sz="5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4473" y="1218764"/>
            <a:ext cx="1960569" cy="1119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19522" y="1147866"/>
            <a:ext cx="981462" cy="1300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8129" y="1415238"/>
            <a:ext cx="1523999" cy="5524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3009" y="638585"/>
            <a:ext cx="1960569" cy="1119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8058" y="567685"/>
            <a:ext cx="981462" cy="13001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36664" y="835059"/>
            <a:ext cx="1523999" cy="5524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4378" y="3273661"/>
            <a:ext cx="8087995" cy="141605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 marR="5080">
              <a:lnSpc>
                <a:spcPts val="4920"/>
              </a:lnSpc>
              <a:spcBef>
                <a:spcPts val="1190"/>
              </a:spcBef>
            </a:pPr>
            <a:r>
              <a:rPr sz="5000" spc="-265" dirty="0">
                <a:solidFill>
                  <a:srgbClr val="2A366D"/>
                </a:solidFill>
              </a:rPr>
              <a:t>OBJECTIF</a:t>
            </a:r>
            <a:r>
              <a:rPr sz="5000" spc="-445" dirty="0">
                <a:solidFill>
                  <a:srgbClr val="2A366D"/>
                </a:solidFill>
              </a:rPr>
              <a:t> </a:t>
            </a:r>
            <a:r>
              <a:rPr sz="5000" spc="-345" dirty="0">
                <a:solidFill>
                  <a:srgbClr val="2A366D"/>
                </a:solidFill>
              </a:rPr>
              <a:t>STRATEGIQUE</a:t>
            </a:r>
            <a:r>
              <a:rPr sz="5000" spc="-445" dirty="0">
                <a:solidFill>
                  <a:srgbClr val="2A366D"/>
                </a:solidFill>
              </a:rPr>
              <a:t> </a:t>
            </a:r>
            <a:r>
              <a:rPr sz="5000" spc="-340" dirty="0">
                <a:solidFill>
                  <a:srgbClr val="2A366D"/>
                </a:solidFill>
              </a:rPr>
              <a:t>DE </a:t>
            </a:r>
            <a:r>
              <a:rPr sz="5000" spc="-40" dirty="0">
                <a:solidFill>
                  <a:srgbClr val="2A366D"/>
                </a:solidFill>
              </a:rPr>
              <a:t>L'UMA</a:t>
            </a:r>
            <a:r>
              <a:rPr sz="5000" spc="-430" dirty="0">
                <a:solidFill>
                  <a:srgbClr val="2A366D"/>
                </a:solidFill>
              </a:rPr>
              <a:t> </a:t>
            </a:r>
            <a:r>
              <a:rPr sz="5000" spc="-570" dirty="0">
                <a:solidFill>
                  <a:srgbClr val="2A366D"/>
                </a:solidFill>
              </a:rPr>
              <a:t>PEE</a:t>
            </a:r>
            <a:endParaRPr sz="5000"/>
          </a:p>
        </p:txBody>
      </p:sp>
      <p:grpSp>
        <p:nvGrpSpPr>
          <p:cNvPr id="6" name="object 6"/>
          <p:cNvGrpSpPr/>
          <p:nvPr/>
        </p:nvGrpSpPr>
        <p:grpSpPr>
          <a:xfrm>
            <a:off x="8719521" y="2542621"/>
            <a:ext cx="8865870" cy="7305675"/>
            <a:chOff x="8719521" y="2542621"/>
            <a:chExt cx="8865870" cy="73056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8566" y="2542621"/>
              <a:ext cx="7486648" cy="73056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9521" y="7134380"/>
              <a:ext cx="2390774" cy="264794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974414" y="8294143"/>
            <a:ext cx="2059305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990" algn="ctr">
              <a:lnSpc>
                <a:spcPts val="2465"/>
              </a:lnSpc>
              <a:spcBef>
                <a:spcPts val="100"/>
              </a:spcBef>
            </a:pPr>
            <a:r>
              <a:rPr sz="2200" spc="345" dirty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2200">
              <a:latin typeface="Calibri"/>
              <a:cs typeface="Calibri"/>
            </a:endParaRPr>
          </a:p>
          <a:p>
            <a:pPr marR="72390" algn="ctr">
              <a:lnSpc>
                <a:spcPts val="2235"/>
              </a:lnSpc>
            </a:pPr>
            <a:r>
              <a:rPr sz="2100" spc="19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Eau</a:t>
            </a:r>
            <a:r>
              <a:rPr sz="2100" spc="15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propre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170"/>
              </a:lnSpc>
            </a:pP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et</a:t>
            </a:r>
            <a:r>
              <a:rPr sz="1900" spc="14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assainissement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68692" y="6936224"/>
            <a:ext cx="619760" cy="462915"/>
          </a:xfrm>
          <a:custGeom>
            <a:avLst/>
            <a:gdLst/>
            <a:ahLst/>
            <a:cxnLst/>
            <a:rect l="l" t="t" r="r" b="b"/>
            <a:pathLst>
              <a:path w="619759" h="462915">
                <a:moveTo>
                  <a:pt x="603642" y="389103"/>
                </a:moveTo>
                <a:lnTo>
                  <a:pt x="575973" y="425338"/>
                </a:lnTo>
                <a:lnTo>
                  <a:pt x="539685" y="450233"/>
                </a:lnTo>
                <a:lnTo>
                  <a:pt x="497951" y="462831"/>
                </a:lnTo>
                <a:lnTo>
                  <a:pt x="453949" y="462173"/>
                </a:lnTo>
                <a:lnTo>
                  <a:pt x="410856" y="447302"/>
                </a:lnTo>
                <a:lnTo>
                  <a:pt x="73726" y="266516"/>
                </a:lnTo>
                <a:lnTo>
                  <a:pt x="37493" y="238849"/>
                </a:lnTo>
                <a:lnTo>
                  <a:pt x="12598" y="202561"/>
                </a:lnTo>
                <a:lnTo>
                  <a:pt x="0" y="160827"/>
                </a:lnTo>
                <a:lnTo>
                  <a:pt x="658" y="116825"/>
                </a:lnTo>
                <a:lnTo>
                  <a:pt x="15528" y="73734"/>
                </a:lnTo>
                <a:lnTo>
                  <a:pt x="43199" y="37493"/>
                </a:lnTo>
                <a:lnTo>
                  <a:pt x="79488" y="12598"/>
                </a:lnTo>
                <a:lnTo>
                  <a:pt x="121221" y="0"/>
                </a:lnTo>
                <a:lnTo>
                  <a:pt x="165224" y="658"/>
                </a:lnTo>
                <a:lnTo>
                  <a:pt x="208318" y="15530"/>
                </a:lnTo>
                <a:lnTo>
                  <a:pt x="545447" y="196316"/>
                </a:lnTo>
                <a:lnTo>
                  <a:pt x="581679" y="223982"/>
                </a:lnTo>
                <a:lnTo>
                  <a:pt x="606574" y="260270"/>
                </a:lnTo>
                <a:lnTo>
                  <a:pt x="619173" y="302004"/>
                </a:lnTo>
                <a:lnTo>
                  <a:pt x="618515" y="346006"/>
                </a:lnTo>
                <a:lnTo>
                  <a:pt x="603642" y="389103"/>
                </a:lnTo>
                <a:close/>
              </a:path>
            </a:pathLst>
          </a:custGeom>
          <a:solidFill>
            <a:srgbClr val="FAD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650176" y="6209105"/>
            <a:ext cx="1304925" cy="67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5565" algn="ctr">
              <a:lnSpc>
                <a:spcPts val="2755"/>
              </a:lnSpc>
              <a:spcBef>
                <a:spcPts val="135"/>
              </a:spcBef>
            </a:pPr>
            <a:r>
              <a:rPr sz="2300" spc="-31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335"/>
              </a:lnSpc>
            </a:pPr>
            <a:r>
              <a:rPr sz="1950" spc="155" dirty="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sz="19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190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30378" y="3684035"/>
            <a:ext cx="1543050" cy="1064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350" spc="220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350">
              <a:latin typeface="Arial"/>
              <a:cs typeface="Arial"/>
            </a:endParaRPr>
          </a:p>
          <a:p>
            <a:pPr marL="12700" marR="5080" indent="-86360" algn="ctr">
              <a:lnSpc>
                <a:spcPts val="2520"/>
              </a:lnSpc>
              <a:spcBef>
                <a:spcPts val="355"/>
              </a:spcBef>
            </a:pPr>
            <a:r>
              <a:rPr sz="2250" spc="114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2250" spc="19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150" dirty="0">
                <a:solidFill>
                  <a:srgbClr val="FFFFFF"/>
                </a:solidFill>
                <a:latin typeface="Arial"/>
                <a:cs typeface="Arial"/>
              </a:rPr>
              <a:t>Qualité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46408" y="8421566"/>
            <a:ext cx="1540510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9060" algn="ctr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100" spc="130" dirty="0">
                <a:solidFill>
                  <a:srgbClr val="FFFFFF"/>
                </a:solidFill>
                <a:latin typeface="Arial"/>
                <a:cs typeface="Arial"/>
              </a:rPr>
              <a:t>Partenariat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7277" y="6209108"/>
            <a:ext cx="1012825" cy="78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>
              <a:lnSpc>
                <a:spcPts val="3035"/>
              </a:lnSpc>
              <a:spcBef>
                <a:spcPts val="100"/>
              </a:spcBef>
            </a:pPr>
            <a:r>
              <a:rPr sz="2600" spc="240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15"/>
              </a:lnSpc>
            </a:pPr>
            <a:r>
              <a:rPr sz="2500" spc="140" dirty="0">
                <a:solidFill>
                  <a:srgbClr val="FFFFFF"/>
                </a:solidFill>
                <a:latin typeface="Arial"/>
                <a:cs typeface="Arial"/>
              </a:rPr>
              <a:t>Genre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57367" y="3847070"/>
            <a:ext cx="1854200" cy="758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92075" algn="ctr">
              <a:lnSpc>
                <a:spcPts val="3050"/>
              </a:lnSpc>
              <a:spcBef>
                <a:spcPts val="130"/>
              </a:spcBef>
            </a:pPr>
            <a:r>
              <a:rPr sz="2600" spc="229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2690"/>
              </a:lnSpc>
            </a:pPr>
            <a:r>
              <a:rPr sz="2300" spc="90" dirty="0">
                <a:solidFill>
                  <a:srgbClr val="FFFFFF"/>
                </a:solidFill>
                <a:latin typeface="Arial"/>
                <a:cs typeface="Arial"/>
              </a:rPr>
              <a:t>Bonne</a:t>
            </a:r>
            <a:r>
              <a:rPr sz="23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28622" y="8336746"/>
            <a:ext cx="1911350" cy="8070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91440" algn="ctr">
              <a:lnSpc>
                <a:spcPct val="100000"/>
              </a:lnSpc>
              <a:spcBef>
                <a:spcPts val="384"/>
              </a:spcBef>
            </a:pP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100" spc="110" dirty="0">
                <a:solidFill>
                  <a:srgbClr val="FFFFFF"/>
                </a:solidFill>
                <a:latin typeface="Calibri"/>
                <a:cs typeface="Calibri"/>
              </a:rPr>
              <a:t>Environnement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39810" y="6149726"/>
            <a:ext cx="140970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755" algn="ctr">
              <a:lnSpc>
                <a:spcPts val="2425"/>
              </a:lnSpc>
              <a:spcBef>
                <a:spcPts val="100"/>
              </a:spcBef>
            </a:pPr>
            <a:r>
              <a:rPr sz="2100" spc="225" dirty="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2100">
              <a:latin typeface="Arial"/>
              <a:cs typeface="Arial"/>
            </a:endParaRPr>
          </a:p>
          <a:p>
            <a:pPr marL="12065" marR="5080" indent="-80010" algn="ctr">
              <a:lnSpc>
                <a:spcPts val="2330"/>
              </a:lnSpc>
              <a:spcBef>
                <a:spcPts val="135"/>
              </a:spcBef>
            </a:pPr>
            <a:r>
              <a:rPr sz="2100" spc="75" dirty="0">
                <a:solidFill>
                  <a:srgbClr val="FFFFFF"/>
                </a:solidFill>
                <a:latin typeface="Arial"/>
                <a:cs typeface="Arial"/>
              </a:rPr>
              <a:t>Industrie </a:t>
            </a:r>
            <a:r>
              <a:rPr sz="2100" spc="100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50712" y="5254257"/>
            <a:ext cx="1047750" cy="94615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6000" y="4988009"/>
            <a:ext cx="8462645" cy="1935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700"/>
              </a:lnSpc>
              <a:spcBef>
                <a:spcPts val="90"/>
              </a:spcBef>
            </a:pPr>
            <a:r>
              <a:rPr sz="3550" dirty="0">
                <a:solidFill>
                  <a:srgbClr val="253F6A"/>
                </a:solidFill>
                <a:latin typeface="Calibri"/>
                <a:cs typeface="Calibri"/>
              </a:rPr>
              <a:t>Soutenir</a:t>
            </a:r>
            <a:r>
              <a:rPr sz="3550" spc="750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180" dirty="0">
                <a:solidFill>
                  <a:srgbClr val="253F6A"/>
                </a:solidFill>
                <a:latin typeface="Calibri"/>
                <a:cs typeface="Calibri"/>
              </a:rPr>
              <a:t>et</a:t>
            </a:r>
            <a:r>
              <a:rPr sz="3550" spc="765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120" dirty="0">
                <a:solidFill>
                  <a:srgbClr val="253F6A"/>
                </a:solidFill>
                <a:latin typeface="Calibri"/>
                <a:cs typeface="Calibri"/>
              </a:rPr>
              <a:t>reconnaitre</a:t>
            </a:r>
            <a:r>
              <a:rPr sz="3550" spc="760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215" dirty="0">
                <a:solidFill>
                  <a:srgbClr val="253F6A"/>
                </a:solidFill>
                <a:latin typeface="Calibri"/>
                <a:cs typeface="Calibri"/>
              </a:rPr>
              <a:t>des</a:t>
            </a:r>
            <a:r>
              <a:rPr sz="3550" spc="765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50" dirty="0">
                <a:solidFill>
                  <a:srgbClr val="253F6A"/>
                </a:solidFill>
                <a:latin typeface="Calibri"/>
                <a:cs typeface="Calibri"/>
              </a:rPr>
              <a:t>étudiants </a:t>
            </a:r>
            <a:r>
              <a:rPr sz="3550" dirty="0">
                <a:solidFill>
                  <a:srgbClr val="253F6A"/>
                </a:solidFill>
                <a:latin typeface="Calibri"/>
                <a:cs typeface="Calibri"/>
              </a:rPr>
              <a:t>porteurs</a:t>
            </a:r>
            <a:r>
              <a:rPr sz="3550" spc="155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390" dirty="0">
                <a:solidFill>
                  <a:srgbClr val="253F6A"/>
                </a:solidFill>
                <a:latin typeface="Calibri"/>
                <a:cs typeface="Calibri"/>
              </a:rPr>
              <a:t>de</a:t>
            </a:r>
            <a:r>
              <a:rPr sz="3550" spc="170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80" dirty="0">
                <a:solidFill>
                  <a:srgbClr val="253F6A"/>
                </a:solidFill>
                <a:latin typeface="Calibri"/>
                <a:cs typeface="Calibri"/>
              </a:rPr>
              <a:t>projets</a:t>
            </a:r>
            <a:r>
              <a:rPr sz="3550" spc="175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dirty="0">
                <a:solidFill>
                  <a:srgbClr val="253F6A"/>
                </a:solidFill>
                <a:latin typeface="Calibri"/>
                <a:cs typeface="Calibri"/>
              </a:rPr>
              <a:t>innovants</a:t>
            </a:r>
            <a:r>
              <a:rPr sz="3550" spc="170" dirty="0">
                <a:solidFill>
                  <a:srgbClr val="253F6A"/>
                </a:solidFill>
                <a:latin typeface="Calibri"/>
                <a:cs typeface="Calibri"/>
              </a:rPr>
              <a:t>  </a:t>
            </a:r>
            <a:r>
              <a:rPr sz="3550" spc="140" dirty="0">
                <a:solidFill>
                  <a:srgbClr val="253F6A"/>
                </a:solidFill>
                <a:latin typeface="Calibri"/>
                <a:cs typeface="Calibri"/>
              </a:rPr>
              <a:t>répondant </a:t>
            </a:r>
            <a:r>
              <a:rPr sz="3550" spc="210" dirty="0">
                <a:solidFill>
                  <a:srgbClr val="253F6A"/>
                </a:solidFill>
                <a:latin typeface="Calibri"/>
                <a:cs typeface="Calibri"/>
              </a:rPr>
              <a:t>aux</a:t>
            </a:r>
            <a:r>
              <a:rPr sz="3550" spc="-130" dirty="0">
                <a:solidFill>
                  <a:srgbClr val="253F6A"/>
                </a:solidFill>
                <a:latin typeface="Calibri"/>
                <a:cs typeface="Calibri"/>
              </a:rPr>
              <a:t> </a:t>
            </a:r>
            <a:r>
              <a:rPr sz="3550" spc="105" dirty="0">
                <a:solidFill>
                  <a:srgbClr val="253F6A"/>
                </a:solidFill>
                <a:latin typeface="Calibri"/>
                <a:cs typeface="Calibri"/>
              </a:rPr>
              <a:t>objectifs</a:t>
            </a:r>
            <a:r>
              <a:rPr sz="3550" spc="-130" dirty="0">
                <a:solidFill>
                  <a:srgbClr val="253F6A"/>
                </a:solidFill>
                <a:latin typeface="Calibri"/>
                <a:cs typeface="Calibri"/>
              </a:rPr>
              <a:t> </a:t>
            </a:r>
            <a:r>
              <a:rPr sz="3550" spc="150" dirty="0">
                <a:solidFill>
                  <a:srgbClr val="253F6A"/>
                </a:solidFill>
                <a:latin typeface="Calibri"/>
                <a:cs typeface="Calibri"/>
              </a:rPr>
              <a:t>du</a:t>
            </a:r>
            <a:r>
              <a:rPr sz="3550" spc="-130" dirty="0">
                <a:solidFill>
                  <a:srgbClr val="253F6A"/>
                </a:solidFill>
                <a:latin typeface="Calibri"/>
                <a:cs typeface="Calibri"/>
              </a:rPr>
              <a:t> </a:t>
            </a:r>
            <a:r>
              <a:rPr sz="3550" spc="150" dirty="0">
                <a:solidFill>
                  <a:srgbClr val="253F6A"/>
                </a:solidFill>
                <a:latin typeface="Calibri"/>
                <a:cs typeface="Calibri"/>
              </a:rPr>
              <a:t>développement</a:t>
            </a:r>
            <a:r>
              <a:rPr sz="3550" spc="-130" dirty="0">
                <a:solidFill>
                  <a:srgbClr val="253F6A"/>
                </a:solidFill>
                <a:latin typeface="Calibri"/>
                <a:cs typeface="Calibri"/>
              </a:rPr>
              <a:t> </a:t>
            </a:r>
            <a:r>
              <a:rPr sz="3550" spc="200" dirty="0">
                <a:solidFill>
                  <a:srgbClr val="253F6A"/>
                </a:solidFill>
                <a:latin typeface="Calibri"/>
                <a:cs typeface="Calibri"/>
              </a:rPr>
              <a:t>durabe</a:t>
            </a:r>
            <a:endParaRPr sz="35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02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391" y="4232857"/>
            <a:ext cx="13893165" cy="233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6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1.</a:t>
            </a:r>
            <a:r>
              <a:rPr sz="4000" spc="240" dirty="0">
                <a:latin typeface="Calibri"/>
                <a:cs typeface="Calibri"/>
              </a:rPr>
              <a:t>  </a:t>
            </a:r>
            <a:r>
              <a:rPr sz="4000" spc="320" dirty="0">
                <a:latin typeface="Calibri"/>
                <a:cs typeface="Calibri"/>
              </a:rPr>
              <a:t>Etudiants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575" dirty="0">
                <a:latin typeface="Calibri"/>
                <a:cs typeface="Calibri"/>
              </a:rPr>
              <a:t>de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215" dirty="0">
                <a:latin typeface="Calibri"/>
                <a:cs typeface="Calibri"/>
              </a:rPr>
              <a:t>l’université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575" dirty="0">
                <a:latin typeface="Calibri"/>
                <a:cs typeface="Calibri"/>
              </a:rPr>
              <a:t>de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480" dirty="0">
                <a:latin typeface="Calibri"/>
                <a:cs typeface="Calibri"/>
              </a:rPr>
              <a:t>la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475" dirty="0">
                <a:latin typeface="Calibri"/>
                <a:cs typeface="Calibri"/>
              </a:rPr>
              <a:t>Manouba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455" dirty="0">
                <a:latin typeface="Calibri"/>
                <a:cs typeface="Calibri"/>
              </a:rPr>
              <a:t>ayant</a:t>
            </a:r>
            <a:r>
              <a:rPr sz="4000" spc="245" dirty="0">
                <a:latin typeface="Calibri"/>
                <a:cs typeface="Calibri"/>
              </a:rPr>
              <a:t>  </a:t>
            </a:r>
            <a:r>
              <a:rPr sz="4000" spc="455" dirty="0">
                <a:latin typeface="Calibri"/>
                <a:cs typeface="Calibri"/>
              </a:rPr>
              <a:t>la </a:t>
            </a:r>
            <a:r>
              <a:rPr sz="4000" spc="370" dirty="0">
                <a:latin typeface="Calibri"/>
                <a:cs typeface="Calibri"/>
              </a:rPr>
              <a:t>fibre</a:t>
            </a:r>
            <a:r>
              <a:rPr sz="4000" spc="994" dirty="0">
                <a:latin typeface="Calibri"/>
                <a:cs typeface="Calibri"/>
              </a:rPr>
              <a:t> </a:t>
            </a:r>
            <a:r>
              <a:rPr sz="4000" spc="350" dirty="0">
                <a:latin typeface="Calibri"/>
                <a:cs typeface="Calibri"/>
              </a:rPr>
              <a:t>entrepreneuriale,</a:t>
            </a:r>
            <a:r>
              <a:rPr sz="4000" spc="994" dirty="0">
                <a:latin typeface="Calibri"/>
                <a:cs typeface="Calibri"/>
              </a:rPr>
              <a:t> </a:t>
            </a:r>
            <a:r>
              <a:rPr sz="4000" spc="300" dirty="0">
                <a:latin typeface="Calibri"/>
                <a:cs typeface="Calibri"/>
              </a:rPr>
              <a:t>porteurs</a:t>
            </a:r>
            <a:r>
              <a:rPr sz="4000" spc="994" dirty="0">
                <a:latin typeface="Calibri"/>
                <a:cs typeface="Calibri"/>
              </a:rPr>
              <a:t> </a:t>
            </a:r>
            <a:r>
              <a:rPr sz="4000" spc="434" dirty="0">
                <a:latin typeface="Calibri"/>
                <a:cs typeface="Calibri"/>
              </a:rPr>
              <a:t>des</a:t>
            </a:r>
            <a:r>
              <a:rPr sz="4000" spc="45" dirty="0">
                <a:latin typeface="Calibri"/>
                <a:cs typeface="Calibri"/>
              </a:rPr>
              <a:t>  </a:t>
            </a:r>
            <a:r>
              <a:rPr sz="4000" spc="434" dirty="0">
                <a:latin typeface="Calibri"/>
                <a:cs typeface="Calibri"/>
              </a:rPr>
              <a:t>idées</a:t>
            </a:r>
            <a:r>
              <a:rPr sz="4000" spc="45" dirty="0">
                <a:latin typeface="Calibri"/>
                <a:cs typeface="Calibri"/>
              </a:rPr>
              <a:t>  </a:t>
            </a:r>
            <a:r>
              <a:rPr sz="4000" spc="575" dirty="0">
                <a:latin typeface="Calibri"/>
                <a:cs typeface="Calibri"/>
              </a:rPr>
              <a:t>de</a:t>
            </a:r>
            <a:r>
              <a:rPr sz="4000" spc="50" dirty="0">
                <a:latin typeface="Calibri"/>
                <a:cs typeface="Calibri"/>
              </a:rPr>
              <a:t>  </a:t>
            </a:r>
            <a:r>
              <a:rPr sz="4000" spc="330" dirty="0">
                <a:latin typeface="Calibri"/>
                <a:cs typeface="Calibri"/>
              </a:rPr>
              <a:t>projets </a:t>
            </a:r>
            <a:r>
              <a:rPr sz="4000" spc="300" dirty="0">
                <a:latin typeface="Calibri"/>
                <a:cs typeface="Calibri"/>
              </a:rPr>
              <a:t>innovants</a:t>
            </a:r>
            <a:r>
              <a:rPr sz="4000" spc="470" dirty="0">
                <a:latin typeface="Calibri"/>
                <a:cs typeface="Calibri"/>
              </a:rPr>
              <a:t> </a:t>
            </a:r>
            <a:r>
              <a:rPr sz="4000" spc="370" dirty="0">
                <a:latin typeface="Calibri"/>
                <a:cs typeface="Calibri"/>
              </a:rPr>
              <a:t>nécessitant</a:t>
            </a:r>
            <a:r>
              <a:rPr sz="4000" spc="475" dirty="0">
                <a:latin typeface="Calibri"/>
                <a:cs typeface="Calibri"/>
              </a:rPr>
              <a:t> </a:t>
            </a:r>
            <a:r>
              <a:rPr sz="4000" spc="90" dirty="0">
                <a:latin typeface="Calibri"/>
                <a:cs typeface="Calibri"/>
              </a:rPr>
              <a:t>un</a:t>
            </a:r>
            <a:r>
              <a:rPr sz="4000" spc="470" dirty="0">
                <a:latin typeface="Calibri"/>
                <a:cs typeface="Calibri"/>
              </a:rPr>
              <a:t> appui</a:t>
            </a:r>
            <a:r>
              <a:rPr sz="4000" spc="475" dirty="0">
                <a:latin typeface="Calibri"/>
                <a:cs typeface="Calibri"/>
              </a:rPr>
              <a:t> </a:t>
            </a:r>
            <a:r>
              <a:rPr sz="4000" spc="409" dirty="0">
                <a:latin typeface="Calibri"/>
                <a:cs typeface="Calibri"/>
              </a:rPr>
              <a:t>méthodologique</a:t>
            </a:r>
            <a:r>
              <a:rPr sz="4000" spc="475" dirty="0">
                <a:latin typeface="Calibri"/>
                <a:cs typeface="Calibri"/>
              </a:rPr>
              <a:t> </a:t>
            </a:r>
            <a:r>
              <a:rPr sz="4000" spc="120" dirty="0"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175">
              <a:lnSpc>
                <a:spcPct val="100000"/>
              </a:lnSpc>
              <a:spcBef>
                <a:spcPts val="100"/>
              </a:spcBef>
            </a:pPr>
            <a:r>
              <a:rPr sz="5500" spc="-254" dirty="0">
                <a:solidFill>
                  <a:srgbClr val="2A366D"/>
                </a:solidFill>
              </a:rPr>
              <a:t>NOTRE</a:t>
            </a:r>
            <a:r>
              <a:rPr sz="5500" spc="-530" dirty="0">
                <a:solidFill>
                  <a:srgbClr val="2A366D"/>
                </a:solidFill>
              </a:rPr>
              <a:t> </a:t>
            </a:r>
            <a:r>
              <a:rPr sz="5500" spc="-400" dirty="0">
                <a:solidFill>
                  <a:srgbClr val="2A366D"/>
                </a:solidFill>
              </a:rPr>
              <a:t>CIBLE</a:t>
            </a:r>
            <a:endParaRPr sz="5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7714" y="834858"/>
            <a:ext cx="1960569" cy="1119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2764" y="763958"/>
            <a:ext cx="981462" cy="1300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51372" y="1031331"/>
            <a:ext cx="1523999" cy="552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96461" y="7303585"/>
            <a:ext cx="12846050" cy="1304290"/>
          </a:xfrm>
          <a:custGeom>
            <a:avLst/>
            <a:gdLst/>
            <a:ahLst/>
            <a:cxnLst/>
            <a:rect l="l" t="t" r="r" b="b"/>
            <a:pathLst>
              <a:path w="12846050" h="1304290">
                <a:moveTo>
                  <a:pt x="12280387" y="1303740"/>
                </a:moveTo>
                <a:lnTo>
                  <a:pt x="584058" y="1303740"/>
                </a:lnTo>
                <a:lnTo>
                  <a:pt x="557300" y="1300777"/>
                </a:lnTo>
                <a:lnTo>
                  <a:pt x="510571" y="1292104"/>
                </a:lnTo>
                <a:lnTo>
                  <a:pt x="465069" y="1280180"/>
                </a:lnTo>
                <a:lnTo>
                  <a:pt x="420920" y="1265133"/>
                </a:lnTo>
                <a:lnTo>
                  <a:pt x="378251" y="1247089"/>
                </a:lnTo>
                <a:lnTo>
                  <a:pt x="337189" y="1226174"/>
                </a:lnTo>
                <a:lnTo>
                  <a:pt x="297860" y="1202515"/>
                </a:lnTo>
                <a:lnTo>
                  <a:pt x="260389" y="1176237"/>
                </a:lnTo>
                <a:lnTo>
                  <a:pt x="224905" y="1147468"/>
                </a:lnTo>
                <a:lnTo>
                  <a:pt x="191532" y="1116335"/>
                </a:lnTo>
                <a:lnTo>
                  <a:pt x="160399" y="1082962"/>
                </a:lnTo>
                <a:lnTo>
                  <a:pt x="131630" y="1047478"/>
                </a:lnTo>
                <a:lnTo>
                  <a:pt x="105352" y="1010007"/>
                </a:lnTo>
                <a:lnTo>
                  <a:pt x="81693" y="970678"/>
                </a:lnTo>
                <a:lnTo>
                  <a:pt x="60778" y="929616"/>
                </a:lnTo>
                <a:lnTo>
                  <a:pt x="42733" y="886947"/>
                </a:lnTo>
                <a:lnTo>
                  <a:pt x="27686" y="842798"/>
                </a:lnTo>
                <a:lnTo>
                  <a:pt x="15763" y="797296"/>
                </a:lnTo>
                <a:lnTo>
                  <a:pt x="7090" y="750567"/>
                </a:lnTo>
                <a:lnTo>
                  <a:pt x="1793" y="702738"/>
                </a:lnTo>
                <a:lnTo>
                  <a:pt x="0" y="653934"/>
                </a:lnTo>
                <a:lnTo>
                  <a:pt x="1793" y="605130"/>
                </a:lnTo>
                <a:lnTo>
                  <a:pt x="7090" y="557300"/>
                </a:lnTo>
                <a:lnTo>
                  <a:pt x="15763" y="510571"/>
                </a:lnTo>
                <a:lnTo>
                  <a:pt x="27686" y="465069"/>
                </a:lnTo>
                <a:lnTo>
                  <a:pt x="42733" y="420920"/>
                </a:lnTo>
                <a:lnTo>
                  <a:pt x="60778" y="378251"/>
                </a:lnTo>
                <a:lnTo>
                  <a:pt x="81693" y="337189"/>
                </a:lnTo>
                <a:lnTo>
                  <a:pt x="105352" y="297860"/>
                </a:lnTo>
                <a:lnTo>
                  <a:pt x="131630" y="260389"/>
                </a:lnTo>
                <a:lnTo>
                  <a:pt x="160399" y="224905"/>
                </a:lnTo>
                <a:lnTo>
                  <a:pt x="191532" y="191532"/>
                </a:lnTo>
                <a:lnTo>
                  <a:pt x="224905" y="160398"/>
                </a:lnTo>
                <a:lnTo>
                  <a:pt x="260389" y="131630"/>
                </a:lnTo>
                <a:lnTo>
                  <a:pt x="297860" y="105352"/>
                </a:lnTo>
                <a:lnTo>
                  <a:pt x="337189" y="81693"/>
                </a:lnTo>
                <a:lnTo>
                  <a:pt x="378251" y="60778"/>
                </a:lnTo>
                <a:lnTo>
                  <a:pt x="420920" y="42733"/>
                </a:lnTo>
                <a:lnTo>
                  <a:pt x="465069" y="27686"/>
                </a:lnTo>
                <a:lnTo>
                  <a:pt x="510571" y="15763"/>
                </a:lnTo>
                <a:lnTo>
                  <a:pt x="557300" y="7090"/>
                </a:lnTo>
                <a:lnTo>
                  <a:pt x="605130" y="1793"/>
                </a:lnTo>
                <a:lnTo>
                  <a:pt x="653934" y="0"/>
                </a:lnTo>
                <a:lnTo>
                  <a:pt x="12210512" y="0"/>
                </a:lnTo>
                <a:lnTo>
                  <a:pt x="12259316" y="1793"/>
                </a:lnTo>
                <a:lnTo>
                  <a:pt x="12307145" y="7090"/>
                </a:lnTo>
                <a:lnTo>
                  <a:pt x="12353875" y="15763"/>
                </a:lnTo>
                <a:lnTo>
                  <a:pt x="12399377" y="27686"/>
                </a:lnTo>
                <a:lnTo>
                  <a:pt x="12443525" y="42733"/>
                </a:lnTo>
                <a:lnTo>
                  <a:pt x="12486194" y="60778"/>
                </a:lnTo>
                <a:lnTo>
                  <a:pt x="12527256" y="81693"/>
                </a:lnTo>
                <a:lnTo>
                  <a:pt x="12566586" y="105352"/>
                </a:lnTo>
                <a:lnTo>
                  <a:pt x="12604056" y="131630"/>
                </a:lnTo>
                <a:lnTo>
                  <a:pt x="12639541" y="160398"/>
                </a:lnTo>
                <a:lnTo>
                  <a:pt x="12672913" y="191532"/>
                </a:lnTo>
                <a:lnTo>
                  <a:pt x="12704047" y="224905"/>
                </a:lnTo>
                <a:lnTo>
                  <a:pt x="12732816" y="260389"/>
                </a:lnTo>
                <a:lnTo>
                  <a:pt x="12759093" y="297860"/>
                </a:lnTo>
                <a:lnTo>
                  <a:pt x="12782753" y="337189"/>
                </a:lnTo>
                <a:lnTo>
                  <a:pt x="12803668" y="378251"/>
                </a:lnTo>
                <a:lnTo>
                  <a:pt x="12821712" y="420920"/>
                </a:lnTo>
                <a:lnTo>
                  <a:pt x="12836759" y="465069"/>
                </a:lnTo>
                <a:lnTo>
                  <a:pt x="12845682" y="499120"/>
                </a:lnTo>
                <a:lnTo>
                  <a:pt x="12845682" y="808748"/>
                </a:lnTo>
                <a:lnTo>
                  <a:pt x="12821712" y="886947"/>
                </a:lnTo>
                <a:lnTo>
                  <a:pt x="12803668" y="929616"/>
                </a:lnTo>
                <a:lnTo>
                  <a:pt x="12782753" y="970678"/>
                </a:lnTo>
                <a:lnTo>
                  <a:pt x="12759093" y="1010007"/>
                </a:lnTo>
                <a:lnTo>
                  <a:pt x="12732816" y="1047478"/>
                </a:lnTo>
                <a:lnTo>
                  <a:pt x="12704047" y="1082962"/>
                </a:lnTo>
                <a:lnTo>
                  <a:pt x="12672913" y="1116335"/>
                </a:lnTo>
                <a:lnTo>
                  <a:pt x="12639541" y="1147468"/>
                </a:lnTo>
                <a:lnTo>
                  <a:pt x="12604056" y="1176237"/>
                </a:lnTo>
                <a:lnTo>
                  <a:pt x="12566586" y="1202515"/>
                </a:lnTo>
                <a:lnTo>
                  <a:pt x="12527256" y="1226174"/>
                </a:lnTo>
                <a:lnTo>
                  <a:pt x="12486194" y="1247089"/>
                </a:lnTo>
                <a:lnTo>
                  <a:pt x="12443525" y="1265133"/>
                </a:lnTo>
                <a:lnTo>
                  <a:pt x="12399377" y="1280180"/>
                </a:lnTo>
                <a:lnTo>
                  <a:pt x="12353875" y="1292104"/>
                </a:lnTo>
                <a:lnTo>
                  <a:pt x="12307145" y="1300777"/>
                </a:lnTo>
                <a:lnTo>
                  <a:pt x="12280387" y="1303740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8307" y="7527414"/>
            <a:ext cx="115208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95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4600" b="1" spc="-80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4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-10" dirty="0">
                <a:solidFill>
                  <a:srgbClr val="FFFFFF"/>
                </a:solidFill>
                <a:latin typeface="Arial"/>
                <a:cs typeface="Arial"/>
              </a:rPr>
              <a:t>INITIATEUR</a:t>
            </a:r>
            <a:endParaRPr sz="4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078" y="4459633"/>
            <a:ext cx="13780769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833119" algn="l"/>
                <a:tab pos="1483995" algn="l"/>
                <a:tab pos="2580640" algn="l"/>
                <a:tab pos="3068955" algn="l"/>
                <a:tab pos="3539490" algn="l"/>
                <a:tab pos="3966210" algn="l"/>
                <a:tab pos="4559300" algn="l"/>
                <a:tab pos="4584700" algn="l"/>
                <a:tab pos="7272020" algn="l"/>
                <a:tab pos="7601584" algn="l"/>
                <a:tab pos="8094345" algn="l"/>
                <a:tab pos="8646795" algn="l"/>
                <a:tab pos="8804910" algn="l"/>
                <a:tab pos="9509125" algn="l"/>
                <a:tab pos="9834880" algn="l"/>
                <a:tab pos="10711815" algn="l"/>
                <a:tab pos="12077700" algn="l"/>
                <a:tab pos="12313920" algn="l"/>
              </a:tabLst>
            </a:pPr>
            <a:r>
              <a:rPr sz="4000" spc="195" dirty="0">
                <a:latin typeface="Calibri"/>
                <a:cs typeface="Calibri"/>
              </a:rPr>
              <a:t>2.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10" dirty="0">
                <a:latin typeface="Calibri"/>
                <a:cs typeface="Calibri"/>
              </a:rPr>
              <a:t>Etudiants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204" dirty="0">
                <a:latin typeface="Calibri"/>
                <a:cs typeface="Calibri"/>
              </a:rPr>
              <a:t>l’université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55" dirty="0">
                <a:latin typeface="Calibri"/>
                <a:cs typeface="Calibri"/>
              </a:rPr>
              <a:t>la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65" dirty="0">
                <a:latin typeface="Calibri"/>
                <a:cs typeface="Calibri"/>
              </a:rPr>
              <a:t>Manouba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434" dirty="0">
                <a:latin typeface="Calibri"/>
                <a:cs typeface="Calibri"/>
              </a:rPr>
              <a:t>ayant </a:t>
            </a:r>
            <a:r>
              <a:rPr sz="4000" spc="275" dirty="0">
                <a:latin typeface="Calibri"/>
                <a:cs typeface="Calibri"/>
              </a:rPr>
              <a:t>initié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09" dirty="0">
                <a:latin typeface="Calibri"/>
                <a:cs typeface="Calibri"/>
              </a:rPr>
              <a:t>des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30" dirty="0">
                <a:latin typeface="Calibri"/>
                <a:cs typeface="Calibri"/>
              </a:rPr>
              <a:t>projets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250" dirty="0">
                <a:latin typeface="Calibri"/>
                <a:cs typeface="Calibri"/>
              </a:rPr>
              <a:t>innovants,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330" dirty="0">
                <a:latin typeface="Calibri"/>
                <a:cs typeface="Calibri"/>
              </a:rPr>
              <a:t>en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455" dirty="0">
                <a:latin typeface="Calibri"/>
                <a:cs typeface="Calibri"/>
              </a:rPr>
              <a:t>phase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50" dirty="0">
                <a:latin typeface="Calibri"/>
                <a:cs typeface="Calibri"/>
              </a:rPr>
              <a:t>de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30" dirty="0">
                <a:latin typeface="Calibri"/>
                <a:cs typeface="Calibri"/>
              </a:rPr>
              <a:t>démarrage </a:t>
            </a:r>
            <a:r>
              <a:rPr sz="4000" spc="355" dirty="0">
                <a:latin typeface="Calibri"/>
                <a:cs typeface="Calibri"/>
              </a:rPr>
              <a:t>nécessitant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65" dirty="0">
                <a:latin typeface="Calibri"/>
                <a:cs typeface="Calibri"/>
              </a:rPr>
              <a:t>un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509" dirty="0">
                <a:latin typeface="Calibri"/>
                <a:cs typeface="Calibri"/>
              </a:rPr>
              <a:t>accompagnement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360" dirty="0">
                <a:latin typeface="Calibri"/>
                <a:cs typeface="Calibri"/>
              </a:rPr>
              <a:t>(Incubation)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120" dirty="0"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46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100"/>
              </a:spcBef>
            </a:pPr>
            <a:r>
              <a:rPr sz="5500" spc="-254" dirty="0">
                <a:solidFill>
                  <a:srgbClr val="2A366D"/>
                </a:solidFill>
              </a:rPr>
              <a:t>NOTRE</a:t>
            </a:r>
            <a:r>
              <a:rPr sz="5500" spc="-530" dirty="0">
                <a:solidFill>
                  <a:srgbClr val="2A366D"/>
                </a:solidFill>
              </a:rPr>
              <a:t> </a:t>
            </a:r>
            <a:r>
              <a:rPr sz="5500" spc="-400" dirty="0">
                <a:solidFill>
                  <a:srgbClr val="2A366D"/>
                </a:solidFill>
              </a:rPr>
              <a:t>CIBLE</a:t>
            </a:r>
            <a:endParaRPr sz="5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4696" y="987261"/>
            <a:ext cx="1960569" cy="1119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9745" y="916361"/>
            <a:ext cx="981462" cy="1300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8351" y="1183734"/>
            <a:ext cx="1523999" cy="552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691715" y="7260824"/>
            <a:ext cx="13190855" cy="1188720"/>
          </a:xfrm>
          <a:custGeom>
            <a:avLst/>
            <a:gdLst/>
            <a:ahLst/>
            <a:cxnLst/>
            <a:rect l="l" t="t" r="r" b="b"/>
            <a:pathLst>
              <a:path w="13190855" h="1188720">
                <a:moveTo>
                  <a:pt x="12701696" y="1188704"/>
                </a:moveTo>
                <a:lnTo>
                  <a:pt x="492084" y="1188704"/>
                </a:lnTo>
                <a:lnTo>
                  <a:pt x="458975" y="1182087"/>
                </a:lnTo>
                <a:lnTo>
                  <a:pt x="413894" y="1169340"/>
                </a:lnTo>
                <a:lnTo>
                  <a:pt x="370008" y="1153137"/>
                </a:lnTo>
                <a:lnTo>
                  <a:pt x="327518" y="1133562"/>
                </a:lnTo>
                <a:lnTo>
                  <a:pt x="286627" y="1110699"/>
                </a:lnTo>
                <a:lnTo>
                  <a:pt x="247535" y="1084629"/>
                </a:lnTo>
                <a:lnTo>
                  <a:pt x="210444" y="1055438"/>
                </a:lnTo>
                <a:lnTo>
                  <a:pt x="175554" y="1023208"/>
                </a:lnTo>
                <a:lnTo>
                  <a:pt x="143324" y="988318"/>
                </a:lnTo>
                <a:lnTo>
                  <a:pt x="114133" y="951227"/>
                </a:lnTo>
                <a:lnTo>
                  <a:pt x="88063" y="912135"/>
                </a:lnTo>
                <a:lnTo>
                  <a:pt x="65200" y="871244"/>
                </a:lnTo>
                <a:lnTo>
                  <a:pt x="45625" y="828755"/>
                </a:lnTo>
                <a:lnTo>
                  <a:pt x="29422" y="784869"/>
                </a:lnTo>
                <a:lnTo>
                  <a:pt x="16675" y="739787"/>
                </a:lnTo>
                <a:lnTo>
                  <a:pt x="7466" y="693711"/>
                </a:lnTo>
                <a:lnTo>
                  <a:pt x="1880" y="646842"/>
                </a:lnTo>
                <a:lnTo>
                  <a:pt x="0" y="599383"/>
                </a:lnTo>
                <a:lnTo>
                  <a:pt x="1880" y="551920"/>
                </a:lnTo>
                <a:lnTo>
                  <a:pt x="7466" y="505051"/>
                </a:lnTo>
                <a:lnTo>
                  <a:pt x="16675" y="458975"/>
                </a:lnTo>
                <a:lnTo>
                  <a:pt x="29422" y="413894"/>
                </a:lnTo>
                <a:lnTo>
                  <a:pt x="45625" y="370008"/>
                </a:lnTo>
                <a:lnTo>
                  <a:pt x="65200" y="327518"/>
                </a:lnTo>
                <a:lnTo>
                  <a:pt x="88063" y="286627"/>
                </a:lnTo>
                <a:lnTo>
                  <a:pt x="114133" y="247535"/>
                </a:lnTo>
                <a:lnTo>
                  <a:pt x="143324" y="210444"/>
                </a:lnTo>
                <a:lnTo>
                  <a:pt x="175554" y="175554"/>
                </a:lnTo>
                <a:lnTo>
                  <a:pt x="210444" y="143324"/>
                </a:lnTo>
                <a:lnTo>
                  <a:pt x="247535" y="114133"/>
                </a:lnTo>
                <a:lnTo>
                  <a:pt x="286627" y="88063"/>
                </a:lnTo>
                <a:lnTo>
                  <a:pt x="327518" y="65200"/>
                </a:lnTo>
                <a:lnTo>
                  <a:pt x="370008" y="45625"/>
                </a:lnTo>
                <a:lnTo>
                  <a:pt x="413894" y="29422"/>
                </a:lnTo>
                <a:lnTo>
                  <a:pt x="458975" y="16675"/>
                </a:lnTo>
                <a:lnTo>
                  <a:pt x="505051" y="7466"/>
                </a:lnTo>
                <a:lnTo>
                  <a:pt x="551920" y="1880"/>
                </a:lnTo>
                <a:lnTo>
                  <a:pt x="599381" y="0"/>
                </a:lnTo>
                <a:lnTo>
                  <a:pt x="12594399" y="0"/>
                </a:lnTo>
                <a:lnTo>
                  <a:pt x="12641860" y="1880"/>
                </a:lnTo>
                <a:lnTo>
                  <a:pt x="12688729" y="7466"/>
                </a:lnTo>
                <a:lnTo>
                  <a:pt x="12734805" y="16675"/>
                </a:lnTo>
                <a:lnTo>
                  <a:pt x="12779887" y="29422"/>
                </a:lnTo>
                <a:lnTo>
                  <a:pt x="12823773" y="45625"/>
                </a:lnTo>
                <a:lnTo>
                  <a:pt x="12866262" y="65200"/>
                </a:lnTo>
                <a:lnTo>
                  <a:pt x="12907153" y="88063"/>
                </a:lnTo>
                <a:lnTo>
                  <a:pt x="12946245" y="114133"/>
                </a:lnTo>
                <a:lnTo>
                  <a:pt x="12983336" y="143324"/>
                </a:lnTo>
                <a:lnTo>
                  <a:pt x="13018226" y="175554"/>
                </a:lnTo>
                <a:lnTo>
                  <a:pt x="13050456" y="210444"/>
                </a:lnTo>
                <a:lnTo>
                  <a:pt x="13079647" y="247535"/>
                </a:lnTo>
                <a:lnTo>
                  <a:pt x="13105717" y="286627"/>
                </a:lnTo>
                <a:lnTo>
                  <a:pt x="13128580" y="327518"/>
                </a:lnTo>
                <a:lnTo>
                  <a:pt x="13148155" y="370008"/>
                </a:lnTo>
                <a:lnTo>
                  <a:pt x="13164358" y="413894"/>
                </a:lnTo>
                <a:lnTo>
                  <a:pt x="13177105" y="458975"/>
                </a:lnTo>
                <a:lnTo>
                  <a:pt x="13186314" y="505051"/>
                </a:lnTo>
                <a:lnTo>
                  <a:pt x="13190790" y="542606"/>
                </a:lnTo>
                <a:lnTo>
                  <a:pt x="13190790" y="656156"/>
                </a:lnTo>
                <a:lnTo>
                  <a:pt x="13177105" y="739787"/>
                </a:lnTo>
                <a:lnTo>
                  <a:pt x="13164358" y="784869"/>
                </a:lnTo>
                <a:lnTo>
                  <a:pt x="13148155" y="828755"/>
                </a:lnTo>
                <a:lnTo>
                  <a:pt x="13128580" y="871244"/>
                </a:lnTo>
                <a:lnTo>
                  <a:pt x="13105717" y="912135"/>
                </a:lnTo>
                <a:lnTo>
                  <a:pt x="13079647" y="951227"/>
                </a:lnTo>
                <a:lnTo>
                  <a:pt x="13050456" y="988318"/>
                </a:lnTo>
                <a:lnTo>
                  <a:pt x="13018226" y="1023208"/>
                </a:lnTo>
                <a:lnTo>
                  <a:pt x="12983336" y="1055438"/>
                </a:lnTo>
                <a:lnTo>
                  <a:pt x="12946245" y="1084629"/>
                </a:lnTo>
                <a:lnTo>
                  <a:pt x="12907153" y="1110699"/>
                </a:lnTo>
                <a:lnTo>
                  <a:pt x="12866262" y="1133562"/>
                </a:lnTo>
                <a:lnTo>
                  <a:pt x="12823773" y="1153137"/>
                </a:lnTo>
                <a:lnTo>
                  <a:pt x="12779887" y="1169340"/>
                </a:lnTo>
                <a:lnTo>
                  <a:pt x="12734805" y="1182087"/>
                </a:lnTo>
                <a:lnTo>
                  <a:pt x="12701696" y="1188704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2232" y="7478548"/>
            <a:ext cx="122332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95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4600" b="1" spc="-80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4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110" dirty="0">
                <a:solidFill>
                  <a:srgbClr val="FFFFFF"/>
                </a:solidFill>
                <a:latin typeface="Arial"/>
                <a:cs typeface="Arial"/>
              </a:rPr>
              <a:t>INNOVATEUR</a:t>
            </a:r>
            <a:endParaRPr sz="4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6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9742" y="4221493"/>
            <a:ext cx="142182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3900" spc="215" dirty="0">
                <a:latin typeface="Calibri"/>
                <a:cs typeface="Calibri"/>
              </a:rPr>
              <a:t>3.</a:t>
            </a:r>
            <a:r>
              <a:rPr sz="3900" spc="310" dirty="0">
                <a:latin typeface="Calibri"/>
                <a:cs typeface="Calibri"/>
              </a:rPr>
              <a:t>  </a:t>
            </a:r>
            <a:r>
              <a:rPr sz="3900" spc="315" dirty="0">
                <a:latin typeface="Calibri"/>
                <a:cs typeface="Calibri"/>
              </a:rPr>
              <a:t>Etudiants</a:t>
            </a:r>
            <a:r>
              <a:rPr sz="3900" spc="345" dirty="0">
                <a:latin typeface="Calibri"/>
                <a:cs typeface="Calibri"/>
              </a:rPr>
              <a:t>  </a:t>
            </a:r>
            <a:r>
              <a:rPr sz="3900" spc="565" dirty="0">
                <a:latin typeface="Calibri"/>
                <a:cs typeface="Calibri"/>
              </a:rPr>
              <a:t>de</a:t>
            </a:r>
            <a:r>
              <a:rPr sz="3900" spc="350" dirty="0">
                <a:latin typeface="Calibri"/>
                <a:cs typeface="Calibri"/>
              </a:rPr>
              <a:t>  </a:t>
            </a:r>
            <a:r>
              <a:rPr sz="3900" spc="210" dirty="0">
                <a:latin typeface="Calibri"/>
                <a:cs typeface="Calibri"/>
              </a:rPr>
              <a:t>l’université</a:t>
            </a:r>
            <a:r>
              <a:rPr sz="3900" spc="350" dirty="0">
                <a:latin typeface="Calibri"/>
                <a:cs typeface="Calibri"/>
              </a:rPr>
              <a:t>  </a:t>
            </a:r>
            <a:r>
              <a:rPr sz="3900" spc="565" dirty="0">
                <a:latin typeface="Calibri"/>
                <a:cs typeface="Calibri"/>
              </a:rPr>
              <a:t>de</a:t>
            </a:r>
            <a:r>
              <a:rPr sz="3900" spc="350" dirty="0">
                <a:latin typeface="Calibri"/>
                <a:cs typeface="Calibri"/>
              </a:rPr>
              <a:t>  </a:t>
            </a:r>
            <a:r>
              <a:rPr sz="3900" spc="465" dirty="0">
                <a:latin typeface="Calibri"/>
                <a:cs typeface="Calibri"/>
              </a:rPr>
              <a:t>la</a:t>
            </a:r>
            <a:r>
              <a:rPr sz="3900" spc="345" dirty="0">
                <a:latin typeface="Calibri"/>
                <a:cs typeface="Calibri"/>
              </a:rPr>
              <a:t>  </a:t>
            </a:r>
            <a:r>
              <a:rPr sz="3900" spc="465" dirty="0">
                <a:latin typeface="Calibri"/>
                <a:cs typeface="Calibri"/>
              </a:rPr>
              <a:t>Manouba</a:t>
            </a:r>
            <a:r>
              <a:rPr sz="3900" spc="350" dirty="0">
                <a:latin typeface="Calibri"/>
                <a:cs typeface="Calibri"/>
              </a:rPr>
              <a:t>  </a:t>
            </a:r>
            <a:r>
              <a:rPr sz="3900" spc="445" dirty="0">
                <a:latin typeface="Calibri"/>
                <a:cs typeface="Calibri"/>
              </a:rPr>
              <a:t>ayant</a:t>
            </a:r>
            <a:r>
              <a:rPr sz="3900" spc="350" dirty="0">
                <a:latin typeface="Calibri"/>
                <a:cs typeface="Calibri"/>
              </a:rPr>
              <a:t>  </a:t>
            </a:r>
            <a:r>
              <a:rPr sz="3900" spc="400" dirty="0">
                <a:latin typeface="Calibri"/>
                <a:cs typeface="Calibri"/>
              </a:rPr>
              <a:t>des </a:t>
            </a:r>
            <a:r>
              <a:rPr sz="3900" spc="335" dirty="0">
                <a:latin typeface="Calibri"/>
                <a:cs typeface="Calibri"/>
              </a:rPr>
              <a:t>projets</a:t>
            </a:r>
            <a:r>
              <a:rPr sz="3900" spc="819" dirty="0">
                <a:latin typeface="Calibri"/>
                <a:cs typeface="Calibri"/>
              </a:rPr>
              <a:t> </a:t>
            </a:r>
            <a:r>
              <a:rPr sz="3900" spc="254" dirty="0">
                <a:latin typeface="Calibri"/>
                <a:cs typeface="Calibri"/>
              </a:rPr>
              <a:t>innovants,</a:t>
            </a:r>
            <a:r>
              <a:rPr sz="3900" spc="819" dirty="0">
                <a:latin typeface="Calibri"/>
                <a:cs typeface="Calibri"/>
              </a:rPr>
              <a:t> </a:t>
            </a:r>
            <a:r>
              <a:rPr sz="3900" spc="360" dirty="0">
                <a:latin typeface="Calibri"/>
                <a:cs typeface="Calibri"/>
              </a:rPr>
              <a:t>nécessitant</a:t>
            </a:r>
            <a:r>
              <a:rPr sz="3900" spc="819" dirty="0">
                <a:latin typeface="Calibri"/>
                <a:cs typeface="Calibri"/>
              </a:rPr>
              <a:t> </a:t>
            </a:r>
            <a:r>
              <a:rPr sz="3900" spc="85" dirty="0">
                <a:latin typeface="Calibri"/>
                <a:cs typeface="Calibri"/>
              </a:rPr>
              <a:t>un</a:t>
            </a:r>
            <a:r>
              <a:rPr sz="3900" spc="819" dirty="0">
                <a:latin typeface="Calibri"/>
                <a:cs typeface="Calibri"/>
              </a:rPr>
              <a:t> </a:t>
            </a:r>
            <a:r>
              <a:rPr sz="3900" spc="459" dirty="0">
                <a:latin typeface="Calibri"/>
                <a:cs typeface="Calibri"/>
              </a:rPr>
              <a:t>appui</a:t>
            </a:r>
            <a:r>
              <a:rPr sz="3900" spc="785" dirty="0">
                <a:latin typeface="Calibri"/>
                <a:cs typeface="Calibri"/>
              </a:rPr>
              <a:t>  </a:t>
            </a:r>
            <a:r>
              <a:rPr sz="3900" spc="565" dirty="0">
                <a:latin typeface="Calibri"/>
                <a:cs typeface="Calibri"/>
              </a:rPr>
              <a:t>de</a:t>
            </a:r>
            <a:r>
              <a:rPr sz="3900" spc="819" dirty="0">
                <a:latin typeface="Calibri"/>
                <a:cs typeface="Calibri"/>
              </a:rPr>
              <a:t> </a:t>
            </a:r>
            <a:r>
              <a:rPr sz="3900" spc="365" dirty="0">
                <a:latin typeface="Calibri"/>
                <a:cs typeface="Calibri"/>
              </a:rPr>
              <a:t>financement </a:t>
            </a:r>
            <a:r>
              <a:rPr sz="3900" spc="420" dirty="0">
                <a:latin typeface="Calibri"/>
                <a:cs typeface="Calibri"/>
              </a:rPr>
              <a:t>(Accélération)</a:t>
            </a:r>
            <a:r>
              <a:rPr sz="3900" spc="405" dirty="0">
                <a:latin typeface="Calibri"/>
                <a:cs typeface="Calibri"/>
              </a:rPr>
              <a:t>  </a:t>
            </a:r>
            <a:r>
              <a:rPr sz="3900" spc="114" dirty="0">
                <a:latin typeface="Calibri"/>
                <a:cs typeface="Calibri"/>
              </a:rPr>
              <a:t>: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139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00"/>
              </a:spcBef>
            </a:pPr>
            <a:r>
              <a:rPr sz="5500" spc="-254" dirty="0">
                <a:solidFill>
                  <a:srgbClr val="2A366D"/>
                </a:solidFill>
              </a:rPr>
              <a:t>NOTRE</a:t>
            </a:r>
            <a:r>
              <a:rPr sz="5500" spc="-530" dirty="0">
                <a:solidFill>
                  <a:srgbClr val="2A366D"/>
                </a:solidFill>
              </a:rPr>
              <a:t> </a:t>
            </a:r>
            <a:r>
              <a:rPr sz="5500" spc="-400" dirty="0">
                <a:solidFill>
                  <a:srgbClr val="2A366D"/>
                </a:solidFill>
              </a:rPr>
              <a:t>CIBLE</a:t>
            </a:r>
            <a:endParaRPr sz="5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9721" y="1078486"/>
            <a:ext cx="1960569" cy="1119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4769" y="1007587"/>
            <a:ext cx="981462" cy="1300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33377" y="1274960"/>
            <a:ext cx="1523999" cy="552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97499" y="7027023"/>
            <a:ext cx="13190855" cy="1188720"/>
          </a:xfrm>
          <a:custGeom>
            <a:avLst/>
            <a:gdLst/>
            <a:ahLst/>
            <a:cxnLst/>
            <a:rect l="l" t="t" r="r" b="b"/>
            <a:pathLst>
              <a:path w="13190855" h="1188720">
                <a:moveTo>
                  <a:pt x="12701698" y="1188704"/>
                </a:moveTo>
                <a:lnTo>
                  <a:pt x="492083" y="1188704"/>
                </a:lnTo>
                <a:lnTo>
                  <a:pt x="458975" y="1182088"/>
                </a:lnTo>
                <a:lnTo>
                  <a:pt x="413894" y="1169340"/>
                </a:lnTo>
                <a:lnTo>
                  <a:pt x="370008" y="1153138"/>
                </a:lnTo>
                <a:lnTo>
                  <a:pt x="327519" y="1133563"/>
                </a:lnTo>
                <a:lnTo>
                  <a:pt x="286627" y="1110699"/>
                </a:lnTo>
                <a:lnTo>
                  <a:pt x="247535" y="1084629"/>
                </a:lnTo>
                <a:lnTo>
                  <a:pt x="210444" y="1055438"/>
                </a:lnTo>
                <a:lnTo>
                  <a:pt x="175554" y="1023208"/>
                </a:lnTo>
                <a:lnTo>
                  <a:pt x="143324" y="988318"/>
                </a:lnTo>
                <a:lnTo>
                  <a:pt x="114133" y="951227"/>
                </a:lnTo>
                <a:lnTo>
                  <a:pt x="88063" y="912135"/>
                </a:lnTo>
                <a:lnTo>
                  <a:pt x="65200" y="871244"/>
                </a:lnTo>
                <a:lnTo>
                  <a:pt x="45625" y="828755"/>
                </a:lnTo>
                <a:lnTo>
                  <a:pt x="29422" y="784869"/>
                </a:lnTo>
                <a:lnTo>
                  <a:pt x="16675" y="739787"/>
                </a:lnTo>
                <a:lnTo>
                  <a:pt x="7466" y="693711"/>
                </a:lnTo>
                <a:lnTo>
                  <a:pt x="1880" y="646842"/>
                </a:lnTo>
                <a:lnTo>
                  <a:pt x="0" y="599381"/>
                </a:lnTo>
                <a:lnTo>
                  <a:pt x="1880" y="551920"/>
                </a:lnTo>
                <a:lnTo>
                  <a:pt x="7466" y="505051"/>
                </a:lnTo>
                <a:lnTo>
                  <a:pt x="16675" y="458975"/>
                </a:lnTo>
                <a:lnTo>
                  <a:pt x="29422" y="413894"/>
                </a:lnTo>
                <a:lnTo>
                  <a:pt x="45625" y="370008"/>
                </a:lnTo>
                <a:lnTo>
                  <a:pt x="65200" y="327518"/>
                </a:lnTo>
                <a:lnTo>
                  <a:pt x="88063" y="286627"/>
                </a:lnTo>
                <a:lnTo>
                  <a:pt x="114133" y="247535"/>
                </a:lnTo>
                <a:lnTo>
                  <a:pt x="143324" y="210444"/>
                </a:lnTo>
                <a:lnTo>
                  <a:pt x="175554" y="175554"/>
                </a:lnTo>
                <a:lnTo>
                  <a:pt x="210444" y="143324"/>
                </a:lnTo>
                <a:lnTo>
                  <a:pt x="247535" y="114133"/>
                </a:lnTo>
                <a:lnTo>
                  <a:pt x="286627" y="88063"/>
                </a:lnTo>
                <a:lnTo>
                  <a:pt x="327519" y="65200"/>
                </a:lnTo>
                <a:lnTo>
                  <a:pt x="370008" y="45625"/>
                </a:lnTo>
                <a:lnTo>
                  <a:pt x="413894" y="29422"/>
                </a:lnTo>
                <a:lnTo>
                  <a:pt x="458975" y="16675"/>
                </a:lnTo>
                <a:lnTo>
                  <a:pt x="505051" y="7466"/>
                </a:lnTo>
                <a:lnTo>
                  <a:pt x="551920" y="1880"/>
                </a:lnTo>
                <a:lnTo>
                  <a:pt x="599381" y="0"/>
                </a:lnTo>
                <a:lnTo>
                  <a:pt x="12594399" y="0"/>
                </a:lnTo>
                <a:lnTo>
                  <a:pt x="12641860" y="1880"/>
                </a:lnTo>
                <a:lnTo>
                  <a:pt x="12688730" y="7466"/>
                </a:lnTo>
                <a:lnTo>
                  <a:pt x="12734806" y="16675"/>
                </a:lnTo>
                <a:lnTo>
                  <a:pt x="12779887" y="29422"/>
                </a:lnTo>
                <a:lnTo>
                  <a:pt x="12823773" y="45625"/>
                </a:lnTo>
                <a:lnTo>
                  <a:pt x="12866262" y="65200"/>
                </a:lnTo>
                <a:lnTo>
                  <a:pt x="12907154" y="88063"/>
                </a:lnTo>
                <a:lnTo>
                  <a:pt x="12946245" y="114133"/>
                </a:lnTo>
                <a:lnTo>
                  <a:pt x="12983337" y="143324"/>
                </a:lnTo>
                <a:lnTo>
                  <a:pt x="13018226" y="175554"/>
                </a:lnTo>
                <a:lnTo>
                  <a:pt x="13050456" y="210444"/>
                </a:lnTo>
                <a:lnTo>
                  <a:pt x="13079648" y="247535"/>
                </a:lnTo>
                <a:lnTo>
                  <a:pt x="13105717" y="286627"/>
                </a:lnTo>
                <a:lnTo>
                  <a:pt x="13128581" y="327518"/>
                </a:lnTo>
                <a:lnTo>
                  <a:pt x="13148156" y="370008"/>
                </a:lnTo>
                <a:lnTo>
                  <a:pt x="13164358" y="413894"/>
                </a:lnTo>
                <a:lnTo>
                  <a:pt x="13177106" y="458975"/>
                </a:lnTo>
                <a:lnTo>
                  <a:pt x="13186314" y="505051"/>
                </a:lnTo>
                <a:lnTo>
                  <a:pt x="13190790" y="542600"/>
                </a:lnTo>
                <a:lnTo>
                  <a:pt x="13190790" y="656162"/>
                </a:lnTo>
                <a:lnTo>
                  <a:pt x="13177106" y="739787"/>
                </a:lnTo>
                <a:lnTo>
                  <a:pt x="13164358" y="784869"/>
                </a:lnTo>
                <a:lnTo>
                  <a:pt x="13148156" y="828755"/>
                </a:lnTo>
                <a:lnTo>
                  <a:pt x="13128581" y="871244"/>
                </a:lnTo>
                <a:lnTo>
                  <a:pt x="13105717" y="912135"/>
                </a:lnTo>
                <a:lnTo>
                  <a:pt x="13079648" y="951227"/>
                </a:lnTo>
                <a:lnTo>
                  <a:pt x="13050456" y="988318"/>
                </a:lnTo>
                <a:lnTo>
                  <a:pt x="13018226" y="1023208"/>
                </a:lnTo>
                <a:lnTo>
                  <a:pt x="12983337" y="1055438"/>
                </a:lnTo>
                <a:lnTo>
                  <a:pt x="12946245" y="1084629"/>
                </a:lnTo>
                <a:lnTo>
                  <a:pt x="12907154" y="1110699"/>
                </a:lnTo>
                <a:lnTo>
                  <a:pt x="12866262" y="1133563"/>
                </a:lnTo>
                <a:lnTo>
                  <a:pt x="12823773" y="1153138"/>
                </a:lnTo>
                <a:lnTo>
                  <a:pt x="12779887" y="1169340"/>
                </a:lnTo>
                <a:lnTo>
                  <a:pt x="12734806" y="1182088"/>
                </a:lnTo>
                <a:lnTo>
                  <a:pt x="12701698" y="1188704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76540" y="7244749"/>
            <a:ext cx="1203579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95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4600" b="1" spc="-80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4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-10" dirty="0">
                <a:solidFill>
                  <a:srgbClr val="FFFFFF"/>
                </a:solidFill>
                <a:latin typeface="Arial"/>
                <a:cs typeface="Arial"/>
              </a:rPr>
              <a:t>PROMOTEUR</a:t>
            </a:r>
            <a:endParaRPr sz="4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5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A916C81-46D5-1883-8B28-C856CCD0C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41809"/>
              </p:ext>
            </p:extLst>
          </p:nvPr>
        </p:nvGraphicFramePr>
        <p:xfrm>
          <a:off x="0" y="562332"/>
          <a:ext cx="10668000" cy="976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078">
                  <a:extLst>
                    <a:ext uri="{9D8B030D-6E8A-4147-A177-3AD203B41FA5}">
                      <a16:colId xmlns:a16="http://schemas.microsoft.com/office/drawing/2014/main" val="1188958527"/>
                    </a:ext>
                  </a:extLst>
                </a:gridCol>
                <a:gridCol w="2053078">
                  <a:extLst>
                    <a:ext uri="{9D8B030D-6E8A-4147-A177-3AD203B41FA5}">
                      <a16:colId xmlns:a16="http://schemas.microsoft.com/office/drawing/2014/main" val="3145967277"/>
                    </a:ext>
                  </a:extLst>
                </a:gridCol>
                <a:gridCol w="2809475">
                  <a:extLst>
                    <a:ext uri="{9D8B030D-6E8A-4147-A177-3AD203B41FA5}">
                      <a16:colId xmlns:a16="http://schemas.microsoft.com/office/drawing/2014/main" val="1982498099"/>
                    </a:ext>
                  </a:extLst>
                </a:gridCol>
                <a:gridCol w="3752369">
                  <a:extLst>
                    <a:ext uri="{9D8B030D-6E8A-4147-A177-3AD203B41FA5}">
                      <a16:colId xmlns:a16="http://schemas.microsoft.com/office/drawing/2014/main" val="2360769681"/>
                    </a:ext>
                  </a:extLst>
                </a:gridCol>
              </a:tblGrid>
              <a:tr h="330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>
                          <a:effectLst/>
                        </a:rPr>
                        <a:t>Etablissement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>
                          <a:effectLst/>
                        </a:rPr>
                        <a:t>Présélectionné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 dirty="0">
                          <a:effectLst/>
                        </a:rPr>
                        <a:t>Résultat Pitch Final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 dirty="0">
                          <a:effectLst/>
                        </a:rPr>
                        <a:t>Statut accordé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2006153909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ENSI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20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05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02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03 Innovateur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1382084437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ESCT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09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05 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03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1454401943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ESEN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21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17 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10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07 Innovateur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4211935363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ESSTED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11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04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04 Initiateur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493180324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FLAHM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07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06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04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1643274476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IPSI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17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11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05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06 Innovateur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62652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ISAMM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05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02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Promoteur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3339517280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ISBST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03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03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03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1600279783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ISCAE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08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04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2267946259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ISD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04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03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02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01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924741840"/>
                  </a:ext>
                </a:extLst>
              </a:tr>
              <a:tr h="74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MSE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04 étudiants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 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02 SNEE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01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01 Innovateur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3090912815"/>
                  </a:ext>
                </a:extLst>
              </a:tr>
              <a:tr h="1178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UMA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>
                          <a:effectLst/>
                        </a:rPr>
                        <a:t>109 étudiants</a:t>
                      </a:r>
                      <a:endParaRPr lang="fr-F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62 SNEE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32 Initiateur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28 Innovateur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00" dirty="0">
                          <a:effectLst/>
                        </a:rPr>
                        <a:t>02 Promoteur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1" marR="37501" marT="0" marB="0" anchor="ctr"/>
                </a:tc>
                <a:extLst>
                  <a:ext uri="{0D108BD9-81ED-4DB2-BD59-A6C34878D82A}">
                    <a16:rowId xmlns:a16="http://schemas.microsoft.com/office/drawing/2014/main" val="40559233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E9EAF2-94A6-0679-0A81-516D3FB2DD6D}"/>
              </a:ext>
            </a:extLst>
          </p:cNvPr>
          <p:cNvSpPr txBox="1"/>
          <p:nvPr/>
        </p:nvSpPr>
        <p:spPr>
          <a:xfrm>
            <a:off x="0" y="88199"/>
            <a:ext cx="10668000" cy="47413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L’état récapitulatif du résultat du jury final d'octroi du SEE par établissement</a:t>
            </a:r>
            <a:endParaRPr lang="fr-FR" sz="2400" dirty="0"/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EAB68DBA-42D2-8E08-36B9-9663433C53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9985" y="325266"/>
            <a:ext cx="1714499" cy="628649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7001E417-B442-49B2-4839-1E394A0F54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4600" y="104916"/>
            <a:ext cx="2198830" cy="1255571"/>
          </a:xfrm>
          <a:prstGeom prst="rect">
            <a:avLst/>
          </a:prstGeom>
        </p:spPr>
      </p:pic>
      <p:pic>
        <p:nvPicPr>
          <p:cNvPr id="8" name="object 10">
            <a:extLst>
              <a:ext uri="{FF2B5EF4-FFF2-40B4-BE49-F238E27FC236}">
                <a16:creationId xmlns:a16="http://schemas.microsoft.com/office/drawing/2014/main" id="{049540E2-7A7F-10C7-2CFF-8A7FD34661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49293" y="25400"/>
            <a:ext cx="1100736" cy="14581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1CBC07-6AB2-8236-1A98-C9968D1DD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0525" y="2195512"/>
            <a:ext cx="4891884" cy="36689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392003-4358-7E0C-1F80-82B6C7CD7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200" y="5902525"/>
            <a:ext cx="6949284" cy="41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C33A0A8-1335-7B6D-7932-441F122D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994024-FC82-ACCF-8974-512EA163DA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16" y="2182547"/>
            <a:ext cx="17473368" cy="1731131"/>
          </a:xfrm>
          <a:prstGeom prst="rect">
            <a:avLst/>
          </a:prstGeom>
        </p:spPr>
        <p:txBody>
          <a:bodyPr vert="horz" wrap="square" lIns="0" tIns="617109" rIns="0" bIns="0" rtlCol="0">
            <a:spAutoFit/>
          </a:bodyPr>
          <a:lstStyle/>
          <a:p>
            <a:pPr marL="1330325" indent="-6858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spc="210" dirty="0">
                <a:solidFill>
                  <a:schemeClr val="tx1"/>
                </a:solidFill>
              </a:rPr>
              <a:t>Ahmed Amin al-Kabir, a obtenu le statut de Lauréat, Innovateur au niveau des projets innovants avec son projet </a:t>
            </a:r>
            <a:r>
              <a:rPr lang="fr-FR" sz="2400" spc="210" dirty="0" err="1">
                <a:solidFill>
                  <a:schemeClr val="tx1"/>
                </a:solidFill>
              </a:rPr>
              <a:t>SkyHarvest</a:t>
            </a:r>
            <a:r>
              <a:rPr lang="fr-FR" sz="2400" spc="210" dirty="0">
                <a:solidFill>
                  <a:schemeClr val="tx1"/>
                </a:solidFill>
              </a:rPr>
              <a:t>.</a:t>
            </a:r>
            <a:br>
              <a:rPr lang="fr-FR" sz="2400" spc="210" dirty="0"/>
            </a:br>
            <a:endParaRPr sz="2400" spc="-320" dirty="0"/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587A12BF-8478-45F9-DBB6-7A256DF7E2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1269" y="954343"/>
            <a:ext cx="1714499" cy="628649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5371A40D-3675-9F1E-D16A-A8EEA82190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95884" y="733993"/>
            <a:ext cx="2198830" cy="1255571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A01D50EA-4548-E207-F037-B87624C97C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0577" y="654477"/>
            <a:ext cx="1100736" cy="145818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076A7CB-E0E6-5D07-07BF-034D02496DBC}"/>
              </a:ext>
            </a:extLst>
          </p:cNvPr>
          <p:cNvSpPr txBox="1">
            <a:spLocks/>
          </p:cNvSpPr>
          <p:nvPr/>
        </p:nvSpPr>
        <p:spPr>
          <a:xfrm>
            <a:off x="407316" y="3314700"/>
            <a:ext cx="17473368" cy="2100463"/>
          </a:xfrm>
          <a:prstGeom prst="rect">
            <a:avLst/>
          </a:prstGeom>
        </p:spPr>
        <p:txBody>
          <a:bodyPr vert="horz" wrap="square" lIns="0" tIns="617109" rIns="0" bIns="0" rtlCol="0">
            <a:spAutoFit/>
          </a:bodyPr>
          <a:lstStyle>
            <a:lvl1pPr>
              <a:defRPr sz="4700" b="1" i="0">
                <a:solidFill>
                  <a:srgbClr val="29CB7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30325" indent="-6858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spc="210" dirty="0">
                <a:solidFill>
                  <a:schemeClr val="tx1"/>
                </a:solidFill>
              </a:rPr>
              <a:t>Le projet couronné </a:t>
            </a:r>
            <a:r>
              <a:rPr lang="fr-FR" sz="2400" spc="210" dirty="0" err="1">
                <a:solidFill>
                  <a:schemeClr val="tx1"/>
                </a:solidFill>
              </a:rPr>
              <a:t>SkyHarvest</a:t>
            </a:r>
            <a:r>
              <a:rPr lang="fr-FR" sz="2400" spc="210" dirty="0">
                <a:solidFill>
                  <a:schemeClr val="tx1"/>
                </a:solidFill>
              </a:rPr>
              <a:t> est une initiative innovante avec une dimension communicative innovante du projet visant à transformer les toits des bâtiments des villes en espaces productifs verts et connectés.</a:t>
            </a:r>
            <a:br>
              <a:rPr lang="fr-FR" sz="2400" spc="210" dirty="0"/>
            </a:br>
            <a:endParaRPr lang="fr-FR" sz="2400" spc="-320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7514869-B234-94E4-3FD6-1E416DF9FA91}"/>
              </a:ext>
            </a:extLst>
          </p:cNvPr>
          <p:cNvSpPr txBox="1">
            <a:spLocks/>
          </p:cNvSpPr>
          <p:nvPr/>
        </p:nvSpPr>
        <p:spPr>
          <a:xfrm>
            <a:off x="152400" y="4940935"/>
            <a:ext cx="17473368" cy="2864775"/>
          </a:xfrm>
          <a:prstGeom prst="rect">
            <a:avLst/>
          </a:prstGeom>
        </p:spPr>
        <p:txBody>
          <a:bodyPr vert="horz" wrap="square" lIns="0" tIns="617109" rIns="0" bIns="0" rtlCol="0">
            <a:spAutoFit/>
          </a:bodyPr>
          <a:lstStyle>
            <a:lvl1pPr>
              <a:defRPr sz="4700" b="1" i="0">
                <a:solidFill>
                  <a:srgbClr val="29CB7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30325" indent="-6858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Le projet se concentre notamment sur la dimension communication et médias à travers la production de contenus de sensibilisation interactifs :</a:t>
            </a:r>
          </a:p>
          <a:p>
            <a:pPr marL="2065338" indent="-185738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ateliers de formation, boucles YouTube, infographie, </a:t>
            </a:r>
          </a:p>
          <a:p>
            <a:pPr marL="2065338" indent="-185738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l'organisation d'événements de terrain (festival de l'agriculture urbaine, concours "le plus beau toit vert") </a:t>
            </a:r>
          </a:p>
          <a:p>
            <a:pPr marL="2065338" indent="-185738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et des campagnes de sensibilisation en coopération avec des influenceurs environnementaux sur les réseaux sociaux en plus de la participation à des expositions. </a:t>
            </a:r>
            <a:endParaRPr lang="fr-FR" sz="2400" spc="-320" dirty="0">
              <a:solidFill>
                <a:schemeClr val="tx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4555700-100B-4AF5-0BDF-EB77BAE67CF5}"/>
              </a:ext>
            </a:extLst>
          </p:cNvPr>
          <p:cNvSpPr/>
          <p:nvPr/>
        </p:nvSpPr>
        <p:spPr>
          <a:xfrm>
            <a:off x="545184" y="8420100"/>
            <a:ext cx="17335500" cy="15027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Ahmed Amin el Kabir a bénéficié d'une opportunité exceptionnelle représentée par une formation accréditée et reconnue au Canada, exclusive dans la région MENA: le programme "- </a:t>
            </a:r>
            <a:r>
              <a:rPr lang="fr-FR" sz="2800" dirty="0">
                <a:solidFill>
                  <a:srgbClr val="FFC000"/>
                </a:solidFill>
              </a:rPr>
              <a:t>MCHI </a:t>
            </a:r>
            <a:r>
              <a:rPr lang="fr-FR" sz="2800" dirty="0" err="1">
                <a:solidFill>
                  <a:srgbClr val="FFC000"/>
                </a:solidFill>
              </a:rPr>
              <a:t>Comprehensive</a:t>
            </a:r>
            <a:r>
              <a:rPr lang="fr-FR" sz="2800" dirty="0">
                <a:solidFill>
                  <a:srgbClr val="FFC000"/>
                </a:solidFill>
              </a:rPr>
              <a:t> Human Capital Manager </a:t>
            </a:r>
            <a:r>
              <a:rPr lang="fr-FR" sz="2800" dirty="0"/>
              <a:t>" selon la norme internationale ISO 30415 </a:t>
            </a:r>
          </a:p>
        </p:txBody>
      </p:sp>
    </p:spTree>
    <p:extLst>
      <p:ext uri="{BB962C8B-B14F-4D97-AF65-F5344CB8AC3E}">
        <p14:creationId xmlns:p14="http://schemas.microsoft.com/office/powerpoint/2010/main" val="527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20568" y="2370441"/>
            <a:ext cx="4457700" cy="4432300"/>
            <a:chOff x="12220568" y="2370441"/>
            <a:chExt cx="4457700" cy="4432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1193" y="2406052"/>
              <a:ext cx="4376929" cy="436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20568" y="2370441"/>
              <a:ext cx="4457700" cy="4432300"/>
            </a:xfrm>
            <a:custGeom>
              <a:avLst/>
              <a:gdLst/>
              <a:ahLst/>
              <a:cxnLst/>
              <a:rect l="l" t="t" r="r" b="b"/>
              <a:pathLst>
                <a:path w="4457700" h="4432300">
                  <a:moveTo>
                    <a:pt x="2654387" y="25399"/>
                  </a:moveTo>
                  <a:lnTo>
                    <a:pt x="1803040" y="25399"/>
                  </a:lnTo>
                  <a:lnTo>
                    <a:pt x="1895575" y="0"/>
                  </a:lnTo>
                  <a:lnTo>
                    <a:pt x="2561852" y="0"/>
                  </a:lnTo>
                  <a:lnTo>
                    <a:pt x="2654387" y="25399"/>
                  </a:lnTo>
                  <a:close/>
                </a:path>
                <a:path w="4457700" h="4432300">
                  <a:moveTo>
                    <a:pt x="2700160" y="4394199"/>
                  </a:moveTo>
                  <a:lnTo>
                    <a:pt x="1757265" y="4394199"/>
                  </a:lnTo>
                  <a:lnTo>
                    <a:pt x="1490204" y="4317999"/>
                  </a:lnTo>
                  <a:lnTo>
                    <a:pt x="1447056" y="4292599"/>
                  </a:lnTo>
                  <a:lnTo>
                    <a:pt x="1362020" y="4267199"/>
                  </a:lnTo>
                  <a:lnTo>
                    <a:pt x="1320155" y="4241799"/>
                  </a:lnTo>
                  <a:lnTo>
                    <a:pt x="1278738" y="4229099"/>
                  </a:lnTo>
                  <a:lnTo>
                    <a:pt x="1237780" y="4203699"/>
                  </a:lnTo>
                  <a:lnTo>
                    <a:pt x="1197292" y="4190999"/>
                  </a:lnTo>
                  <a:lnTo>
                    <a:pt x="1117768" y="4140199"/>
                  </a:lnTo>
                  <a:lnTo>
                    <a:pt x="1040249" y="4089399"/>
                  </a:lnTo>
                  <a:lnTo>
                    <a:pt x="964819" y="4038599"/>
                  </a:lnTo>
                  <a:lnTo>
                    <a:pt x="927915" y="4013199"/>
                  </a:lnTo>
                  <a:lnTo>
                    <a:pt x="891564" y="3987799"/>
                  </a:lnTo>
                  <a:lnTo>
                    <a:pt x="855778" y="3962399"/>
                  </a:lnTo>
                  <a:lnTo>
                    <a:pt x="820567" y="3936999"/>
                  </a:lnTo>
                  <a:lnTo>
                    <a:pt x="785941" y="3911599"/>
                  </a:lnTo>
                  <a:lnTo>
                    <a:pt x="751912" y="3873499"/>
                  </a:lnTo>
                  <a:lnTo>
                    <a:pt x="718490" y="3848099"/>
                  </a:lnTo>
                  <a:lnTo>
                    <a:pt x="685684" y="3822699"/>
                  </a:lnTo>
                  <a:lnTo>
                    <a:pt x="653507" y="3784599"/>
                  </a:lnTo>
                  <a:lnTo>
                    <a:pt x="621968" y="3759199"/>
                  </a:lnTo>
                  <a:lnTo>
                    <a:pt x="591077" y="3721099"/>
                  </a:lnTo>
                  <a:lnTo>
                    <a:pt x="560846" y="3682999"/>
                  </a:lnTo>
                  <a:lnTo>
                    <a:pt x="531285" y="3657599"/>
                  </a:lnTo>
                  <a:lnTo>
                    <a:pt x="502404" y="3619499"/>
                  </a:lnTo>
                  <a:lnTo>
                    <a:pt x="474215" y="3581399"/>
                  </a:lnTo>
                  <a:lnTo>
                    <a:pt x="446726" y="3543299"/>
                  </a:lnTo>
                  <a:lnTo>
                    <a:pt x="419950" y="3505199"/>
                  </a:lnTo>
                  <a:lnTo>
                    <a:pt x="393896" y="3479799"/>
                  </a:lnTo>
                  <a:lnTo>
                    <a:pt x="368576" y="3441699"/>
                  </a:lnTo>
                  <a:lnTo>
                    <a:pt x="343999" y="3403599"/>
                  </a:lnTo>
                  <a:lnTo>
                    <a:pt x="320176" y="3365499"/>
                  </a:lnTo>
                  <a:lnTo>
                    <a:pt x="297118" y="3314699"/>
                  </a:lnTo>
                  <a:lnTo>
                    <a:pt x="274835" y="3276599"/>
                  </a:lnTo>
                  <a:lnTo>
                    <a:pt x="253338" y="3238499"/>
                  </a:lnTo>
                  <a:lnTo>
                    <a:pt x="232637" y="3200399"/>
                  </a:lnTo>
                  <a:lnTo>
                    <a:pt x="212743" y="3162299"/>
                  </a:lnTo>
                  <a:lnTo>
                    <a:pt x="193666" y="3124199"/>
                  </a:lnTo>
                  <a:lnTo>
                    <a:pt x="175418" y="3073399"/>
                  </a:lnTo>
                  <a:lnTo>
                    <a:pt x="158007" y="3035299"/>
                  </a:lnTo>
                  <a:lnTo>
                    <a:pt x="141446" y="2997199"/>
                  </a:lnTo>
                  <a:lnTo>
                    <a:pt x="125744" y="2946399"/>
                  </a:lnTo>
                  <a:lnTo>
                    <a:pt x="110912" y="2908299"/>
                  </a:lnTo>
                  <a:lnTo>
                    <a:pt x="96961" y="2857499"/>
                  </a:lnTo>
                  <a:lnTo>
                    <a:pt x="83901" y="2819399"/>
                  </a:lnTo>
                  <a:lnTo>
                    <a:pt x="71742" y="2768599"/>
                  </a:lnTo>
                  <a:lnTo>
                    <a:pt x="60495" y="2730499"/>
                  </a:lnTo>
                  <a:lnTo>
                    <a:pt x="50172" y="2679699"/>
                  </a:lnTo>
                  <a:lnTo>
                    <a:pt x="40781" y="2641599"/>
                  </a:lnTo>
                  <a:lnTo>
                    <a:pt x="32334" y="2590799"/>
                  </a:lnTo>
                  <a:lnTo>
                    <a:pt x="24842" y="2539999"/>
                  </a:lnTo>
                  <a:lnTo>
                    <a:pt x="18314" y="2501899"/>
                  </a:lnTo>
                  <a:lnTo>
                    <a:pt x="12762" y="2451099"/>
                  </a:lnTo>
                  <a:lnTo>
                    <a:pt x="8196" y="2400299"/>
                  </a:lnTo>
                  <a:lnTo>
                    <a:pt x="4626" y="2349499"/>
                  </a:lnTo>
                  <a:lnTo>
                    <a:pt x="2063" y="2311399"/>
                  </a:lnTo>
                  <a:lnTo>
                    <a:pt x="517" y="2260599"/>
                  </a:lnTo>
                  <a:lnTo>
                    <a:pt x="0" y="2209799"/>
                  </a:lnTo>
                  <a:lnTo>
                    <a:pt x="517" y="2158999"/>
                  </a:lnTo>
                  <a:lnTo>
                    <a:pt x="2063" y="2108199"/>
                  </a:lnTo>
                  <a:lnTo>
                    <a:pt x="4626" y="2070099"/>
                  </a:lnTo>
                  <a:lnTo>
                    <a:pt x="8196" y="2019299"/>
                  </a:lnTo>
                  <a:lnTo>
                    <a:pt x="12762" y="1968499"/>
                  </a:lnTo>
                  <a:lnTo>
                    <a:pt x="18314" y="1917699"/>
                  </a:lnTo>
                  <a:lnTo>
                    <a:pt x="24842" y="1879599"/>
                  </a:lnTo>
                  <a:lnTo>
                    <a:pt x="32335" y="1828799"/>
                  </a:lnTo>
                  <a:lnTo>
                    <a:pt x="40782" y="1777999"/>
                  </a:lnTo>
                  <a:lnTo>
                    <a:pt x="50172" y="1739899"/>
                  </a:lnTo>
                  <a:lnTo>
                    <a:pt x="60496" y="1689099"/>
                  </a:lnTo>
                  <a:lnTo>
                    <a:pt x="71743" y="1650999"/>
                  </a:lnTo>
                  <a:lnTo>
                    <a:pt x="83901" y="1600199"/>
                  </a:lnTo>
                  <a:lnTo>
                    <a:pt x="96962" y="1562099"/>
                  </a:lnTo>
                  <a:lnTo>
                    <a:pt x="110913" y="1511299"/>
                  </a:lnTo>
                  <a:lnTo>
                    <a:pt x="125745" y="1473199"/>
                  </a:lnTo>
                  <a:lnTo>
                    <a:pt x="141447" y="1422399"/>
                  </a:lnTo>
                  <a:lnTo>
                    <a:pt x="158008" y="1384299"/>
                  </a:lnTo>
                  <a:lnTo>
                    <a:pt x="175419" y="1346199"/>
                  </a:lnTo>
                  <a:lnTo>
                    <a:pt x="193668" y="1295399"/>
                  </a:lnTo>
                  <a:lnTo>
                    <a:pt x="212744" y="1257299"/>
                  </a:lnTo>
                  <a:lnTo>
                    <a:pt x="232639" y="1219199"/>
                  </a:lnTo>
                  <a:lnTo>
                    <a:pt x="253340" y="1181099"/>
                  </a:lnTo>
                  <a:lnTo>
                    <a:pt x="274837" y="1142999"/>
                  </a:lnTo>
                  <a:lnTo>
                    <a:pt x="297120" y="1104899"/>
                  </a:lnTo>
                  <a:lnTo>
                    <a:pt x="320178" y="1054099"/>
                  </a:lnTo>
                  <a:lnTo>
                    <a:pt x="344001" y="1015999"/>
                  </a:lnTo>
                  <a:lnTo>
                    <a:pt x="368578" y="977899"/>
                  </a:lnTo>
                  <a:lnTo>
                    <a:pt x="393899" y="939799"/>
                  </a:lnTo>
                  <a:lnTo>
                    <a:pt x="419953" y="914399"/>
                  </a:lnTo>
                  <a:lnTo>
                    <a:pt x="446729" y="876299"/>
                  </a:lnTo>
                  <a:lnTo>
                    <a:pt x="474217" y="838199"/>
                  </a:lnTo>
                  <a:lnTo>
                    <a:pt x="502407" y="800099"/>
                  </a:lnTo>
                  <a:lnTo>
                    <a:pt x="531288" y="761999"/>
                  </a:lnTo>
                  <a:lnTo>
                    <a:pt x="560849" y="736599"/>
                  </a:lnTo>
                  <a:lnTo>
                    <a:pt x="591081" y="698499"/>
                  </a:lnTo>
                  <a:lnTo>
                    <a:pt x="621971" y="673099"/>
                  </a:lnTo>
                  <a:lnTo>
                    <a:pt x="653510" y="634999"/>
                  </a:lnTo>
                  <a:lnTo>
                    <a:pt x="685688" y="596899"/>
                  </a:lnTo>
                  <a:lnTo>
                    <a:pt x="718493" y="571499"/>
                  </a:lnTo>
                  <a:lnTo>
                    <a:pt x="751916" y="546099"/>
                  </a:lnTo>
                  <a:lnTo>
                    <a:pt x="785945" y="507999"/>
                  </a:lnTo>
                  <a:lnTo>
                    <a:pt x="820571" y="482599"/>
                  </a:lnTo>
                  <a:lnTo>
                    <a:pt x="855782" y="457199"/>
                  </a:lnTo>
                  <a:lnTo>
                    <a:pt x="891568" y="431799"/>
                  </a:lnTo>
                  <a:lnTo>
                    <a:pt x="927919" y="406399"/>
                  </a:lnTo>
                  <a:lnTo>
                    <a:pt x="1002272" y="355599"/>
                  </a:lnTo>
                  <a:lnTo>
                    <a:pt x="1078756" y="304799"/>
                  </a:lnTo>
                  <a:lnTo>
                    <a:pt x="1157289" y="253999"/>
                  </a:lnTo>
                  <a:lnTo>
                    <a:pt x="1197296" y="228599"/>
                  </a:lnTo>
                  <a:lnTo>
                    <a:pt x="1237784" y="215899"/>
                  </a:lnTo>
                  <a:lnTo>
                    <a:pt x="1278742" y="190499"/>
                  </a:lnTo>
                  <a:lnTo>
                    <a:pt x="1320159" y="177799"/>
                  </a:lnTo>
                  <a:lnTo>
                    <a:pt x="1362024" y="152399"/>
                  </a:lnTo>
                  <a:lnTo>
                    <a:pt x="1447059" y="126999"/>
                  </a:lnTo>
                  <a:lnTo>
                    <a:pt x="1490208" y="101599"/>
                  </a:lnTo>
                  <a:lnTo>
                    <a:pt x="1757267" y="25399"/>
                  </a:lnTo>
                  <a:lnTo>
                    <a:pt x="2700160" y="25399"/>
                  </a:lnTo>
                  <a:lnTo>
                    <a:pt x="2835378" y="63499"/>
                  </a:lnTo>
                  <a:lnTo>
                    <a:pt x="2083895" y="63499"/>
                  </a:lnTo>
                  <a:lnTo>
                    <a:pt x="2036174" y="76199"/>
                  </a:lnTo>
                  <a:lnTo>
                    <a:pt x="1941626" y="76199"/>
                  </a:lnTo>
                  <a:lnTo>
                    <a:pt x="1848347" y="101599"/>
                  </a:lnTo>
                  <a:lnTo>
                    <a:pt x="1802212" y="101599"/>
                  </a:lnTo>
                  <a:lnTo>
                    <a:pt x="1489755" y="190499"/>
                  </a:lnTo>
                  <a:lnTo>
                    <a:pt x="1446754" y="215899"/>
                  </a:lnTo>
                  <a:lnTo>
                    <a:pt x="1362093" y="241299"/>
                  </a:lnTo>
                  <a:lnTo>
                    <a:pt x="1320456" y="266699"/>
                  </a:lnTo>
                  <a:lnTo>
                    <a:pt x="1279297" y="279399"/>
                  </a:lnTo>
                  <a:lnTo>
                    <a:pt x="1198457" y="330199"/>
                  </a:lnTo>
                  <a:lnTo>
                    <a:pt x="1158799" y="342899"/>
                  </a:lnTo>
                  <a:lnTo>
                    <a:pt x="1081065" y="393699"/>
                  </a:lnTo>
                  <a:lnTo>
                    <a:pt x="1005517" y="444499"/>
                  </a:lnTo>
                  <a:lnTo>
                    <a:pt x="968591" y="469899"/>
                  </a:lnTo>
                  <a:lnTo>
                    <a:pt x="932245" y="495299"/>
                  </a:lnTo>
                  <a:lnTo>
                    <a:pt x="896492" y="520699"/>
                  </a:lnTo>
                  <a:lnTo>
                    <a:pt x="861342" y="558799"/>
                  </a:lnTo>
                  <a:lnTo>
                    <a:pt x="826808" y="584199"/>
                  </a:lnTo>
                  <a:lnTo>
                    <a:pt x="792900" y="609599"/>
                  </a:lnTo>
                  <a:lnTo>
                    <a:pt x="759630" y="647699"/>
                  </a:lnTo>
                  <a:lnTo>
                    <a:pt x="727009" y="673099"/>
                  </a:lnTo>
                  <a:lnTo>
                    <a:pt x="695049" y="711199"/>
                  </a:lnTo>
                  <a:lnTo>
                    <a:pt x="663762" y="736599"/>
                  </a:lnTo>
                  <a:lnTo>
                    <a:pt x="633158" y="774699"/>
                  </a:lnTo>
                  <a:lnTo>
                    <a:pt x="603250" y="812799"/>
                  </a:lnTo>
                  <a:lnTo>
                    <a:pt x="574048" y="838199"/>
                  </a:lnTo>
                  <a:lnTo>
                    <a:pt x="545564" y="876299"/>
                  </a:lnTo>
                  <a:lnTo>
                    <a:pt x="517810" y="914399"/>
                  </a:lnTo>
                  <a:lnTo>
                    <a:pt x="490797" y="952499"/>
                  </a:lnTo>
                  <a:lnTo>
                    <a:pt x="464537" y="990599"/>
                  </a:lnTo>
                  <a:lnTo>
                    <a:pt x="439040" y="1028699"/>
                  </a:lnTo>
                  <a:lnTo>
                    <a:pt x="414319" y="1066799"/>
                  </a:lnTo>
                  <a:lnTo>
                    <a:pt x="390385" y="1104899"/>
                  </a:lnTo>
                  <a:lnTo>
                    <a:pt x="367249" y="1142999"/>
                  </a:lnTo>
                  <a:lnTo>
                    <a:pt x="344923" y="1181099"/>
                  </a:lnTo>
                  <a:lnTo>
                    <a:pt x="323418" y="1219199"/>
                  </a:lnTo>
                  <a:lnTo>
                    <a:pt x="302746" y="1257299"/>
                  </a:lnTo>
                  <a:lnTo>
                    <a:pt x="282917" y="1295399"/>
                  </a:lnTo>
                  <a:lnTo>
                    <a:pt x="263945" y="1346199"/>
                  </a:lnTo>
                  <a:lnTo>
                    <a:pt x="245839" y="1384299"/>
                  </a:lnTo>
                  <a:lnTo>
                    <a:pt x="228612" y="1422399"/>
                  </a:lnTo>
                  <a:lnTo>
                    <a:pt x="212275" y="1473199"/>
                  </a:lnTo>
                  <a:lnTo>
                    <a:pt x="196839" y="1511299"/>
                  </a:lnTo>
                  <a:lnTo>
                    <a:pt x="182317" y="1562099"/>
                  </a:lnTo>
                  <a:lnTo>
                    <a:pt x="168718" y="1600199"/>
                  </a:lnTo>
                  <a:lnTo>
                    <a:pt x="156055" y="1650999"/>
                  </a:lnTo>
                  <a:lnTo>
                    <a:pt x="144340" y="1689099"/>
                  </a:lnTo>
                  <a:lnTo>
                    <a:pt x="133583" y="1739899"/>
                  </a:lnTo>
                  <a:lnTo>
                    <a:pt x="123796" y="1777999"/>
                  </a:lnTo>
                  <a:lnTo>
                    <a:pt x="114991" y="1828799"/>
                  </a:lnTo>
                  <a:lnTo>
                    <a:pt x="107178" y="1879599"/>
                  </a:lnTo>
                  <a:lnTo>
                    <a:pt x="100370" y="1917699"/>
                  </a:lnTo>
                  <a:lnTo>
                    <a:pt x="94579" y="1968499"/>
                  </a:lnTo>
                  <a:lnTo>
                    <a:pt x="89814" y="2019299"/>
                  </a:lnTo>
                  <a:lnTo>
                    <a:pt x="86089" y="2070099"/>
                  </a:lnTo>
                  <a:lnTo>
                    <a:pt x="83413" y="2108199"/>
                  </a:lnTo>
                  <a:lnTo>
                    <a:pt x="81800" y="2158999"/>
                  </a:lnTo>
                  <a:lnTo>
                    <a:pt x="81259" y="2209799"/>
                  </a:lnTo>
                  <a:lnTo>
                    <a:pt x="81800" y="2260599"/>
                  </a:lnTo>
                  <a:lnTo>
                    <a:pt x="83413" y="2311399"/>
                  </a:lnTo>
                  <a:lnTo>
                    <a:pt x="86089" y="2349499"/>
                  </a:lnTo>
                  <a:lnTo>
                    <a:pt x="89814" y="2400299"/>
                  </a:lnTo>
                  <a:lnTo>
                    <a:pt x="94579" y="2451099"/>
                  </a:lnTo>
                  <a:lnTo>
                    <a:pt x="100370" y="2501899"/>
                  </a:lnTo>
                  <a:lnTo>
                    <a:pt x="107178" y="2539999"/>
                  </a:lnTo>
                  <a:lnTo>
                    <a:pt x="114991" y="2590799"/>
                  </a:lnTo>
                  <a:lnTo>
                    <a:pt x="123796" y="2641599"/>
                  </a:lnTo>
                  <a:lnTo>
                    <a:pt x="133583" y="2679699"/>
                  </a:lnTo>
                  <a:lnTo>
                    <a:pt x="144340" y="2730499"/>
                  </a:lnTo>
                  <a:lnTo>
                    <a:pt x="156055" y="2768599"/>
                  </a:lnTo>
                  <a:lnTo>
                    <a:pt x="168718" y="2819399"/>
                  </a:lnTo>
                  <a:lnTo>
                    <a:pt x="182317" y="2857499"/>
                  </a:lnTo>
                  <a:lnTo>
                    <a:pt x="196839" y="2908299"/>
                  </a:lnTo>
                  <a:lnTo>
                    <a:pt x="212275" y="2946399"/>
                  </a:lnTo>
                  <a:lnTo>
                    <a:pt x="228612" y="2997199"/>
                  </a:lnTo>
                  <a:lnTo>
                    <a:pt x="245839" y="3035299"/>
                  </a:lnTo>
                  <a:lnTo>
                    <a:pt x="263945" y="3073399"/>
                  </a:lnTo>
                  <a:lnTo>
                    <a:pt x="282917" y="3124199"/>
                  </a:lnTo>
                  <a:lnTo>
                    <a:pt x="302746" y="3162299"/>
                  </a:lnTo>
                  <a:lnTo>
                    <a:pt x="323418" y="3200399"/>
                  </a:lnTo>
                  <a:lnTo>
                    <a:pt x="344923" y="3238499"/>
                  </a:lnTo>
                  <a:lnTo>
                    <a:pt x="367249" y="3276599"/>
                  </a:lnTo>
                  <a:lnTo>
                    <a:pt x="390385" y="3314699"/>
                  </a:lnTo>
                  <a:lnTo>
                    <a:pt x="414319" y="3352799"/>
                  </a:lnTo>
                  <a:lnTo>
                    <a:pt x="439040" y="3390899"/>
                  </a:lnTo>
                  <a:lnTo>
                    <a:pt x="464537" y="3428999"/>
                  </a:lnTo>
                  <a:lnTo>
                    <a:pt x="490797" y="3467099"/>
                  </a:lnTo>
                  <a:lnTo>
                    <a:pt x="517810" y="3505199"/>
                  </a:lnTo>
                  <a:lnTo>
                    <a:pt x="545564" y="3543299"/>
                  </a:lnTo>
                  <a:lnTo>
                    <a:pt x="574048" y="3581399"/>
                  </a:lnTo>
                  <a:lnTo>
                    <a:pt x="603250" y="3606799"/>
                  </a:lnTo>
                  <a:lnTo>
                    <a:pt x="633158" y="3644899"/>
                  </a:lnTo>
                  <a:lnTo>
                    <a:pt x="663762" y="3682999"/>
                  </a:lnTo>
                  <a:lnTo>
                    <a:pt x="695049" y="3708399"/>
                  </a:lnTo>
                  <a:lnTo>
                    <a:pt x="727009" y="3746499"/>
                  </a:lnTo>
                  <a:lnTo>
                    <a:pt x="759630" y="3771899"/>
                  </a:lnTo>
                  <a:lnTo>
                    <a:pt x="792900" y="3809999"/>
                  </a:lnTo>
                  <a:lnTo>
                    <a:pt x="826808" y="3835399"/>
                  </a:lnTo>
                  <a:lnTo>
                    <a:pt x="861342" y="3860799"/>
                  </a:lnTo>
                  <a:lnTo>
                    <a:pt x="896492" y="3898899"/>
                  </a:lnTo>
                  <a:lnTo>
                    <a:pt x="932245" y="3924299"/>
                  </a:lnTo>
                  <a:lnTo>
                    <a:pt x="968591" y="3949699"/>
                  </a:lnTo>
                  <a:lnTo>
                    <a:pt x="1005517" y="3975099"/>
                  </a:lnTo>
                  <a:lnTo>
                    <a:pt x="1081065" y="4025899"/>
                  </a:lnTo>
                  <a:lnTo>
                    <a:pt x="1158799" y="4076699"/>
                  </a:lnTo>
                  <a:lnTo>
                    <a:pt x="1198457" y="4089399"/>
                  </a:lnTo>
                  <a:lnTo>
                    <a:pt x="1279297" y="4140199"/>
                  </a:lnTo>
                  <a:lnTo>
                    <a:pt x="1320456" y="4152899"/>
                  </a:lnTo>
                  <a:lnTo>
                    <a:pt x="1362093" y="4178299"/>
                  </a:lnTo>
                  <a:lnTo>
                    <a:pt x="1404196" y="4190999"/>
                  </a:lnTo>
                  <a:lnTo>
                    <a:pt x="1446754" y="4216399"/>
                  </a:lnTo>
                  <a:lnTo>
                    <a:pt x="1489755" y="4229099"/>
                  </a:lnTo>
                  <a:lnTo>
                    <a:pt x="1802212" y="4317999"/>
                  </a:lnTo>
                  <a:lnTo>
                    <a:pt x="1848347" y="4317999"/>
                  </a:lnTo>
                  <a:lnTo>
                    <a:pt x="1941626" y="4343399"/>
                  </a:lnTo>
                  <a:lnTo>
                    <a:pt x="2036174" y="4343399"/>
                  </a:lnTo>
                  <a:lnTo>
                    <a:pt x="2083895" y="4356099"/>
                  </a:lnTo>
                  <a:lnTo>
                    <a:pt x="2835378" y="4356099"/>
                  </a:lnTo>
                  <a:lnTo>
                    <a:pt x="2700160" y="4394199"/>
                  </a:lnTo>
                  <a:close/>
                </a:path>
                <a:path w="4457700" h="4432300">
                  <a:moveTo>
                    <a:pt x="2835378" y="4356099"/>
                  </a:moveTo>
                  <a:lnTo>
                    <a:pt x="2373526" y="4356099"/>
                  </a:lnTo>
                  <a:lnTo>
                    <a:pt x="2421247" y="4343399"/>
                  </a:lnTo>
                  <a:lnTo>
                    <a:pt x="2515795" y="4343399"/>
                  </a:lnTo>
                  <a:lnTo>
                    <a:pt x="2609073" y="4317999"/>
                  </a:lnTo>
                  <a:lnTo>
                    <a:pt x="2655208" y="4317999"/>
                  </a:lnTo>
                  <a:lnTo>
                    <a:pt x="2967666" y="4229099"/>
                  </a:lnTo>
                  <a:lnTo>
                    <a:pt x="3010667" y="4216399"/>
                  </a:lnTo>
                  <a:lnTo>
                    <a:pt x="3053226" y="4190999"/>
                  </a:lnTo>
                  <a:lnTo>
                    <a:pt x="3095329" y="4178299"/>
                  </a:lnTo>
                  <a:lnTo>
                    <a:pt x="3136966" y="4152899"/>
                  </a:lnTo>
                  <a:lnTo>
                    <a:pt x="3178126" y="4140199"/>
                  </a:lnTo>
                  <a:lnTo>
                    <a:pt x="3258967" y="4089399"/>
                  </a:lnTo>
                  <a:lnTo>
                    <a:pt x="3298625" y="4076699"/>
                  </a:lnTo>
                  <a:lnTo>
                    <a:pt x="3376359" y="4025899"/>
                  </a:lnTo>
                  <a:lnTo>
                    <a:pt x="3451909" y="3975099"/>
                  </a:lnTo>
                  <a:lnTo>
                    <a:pt x="3488835" y="3949699"/>
                  </a:lnTo>
                  <a:lnTo>
                    <a:pt x="3525181" y="3924299"/>
                  </a:lnTo>
                  <a:lnTo>
                    <a:pt x="3560935" y="3898899"/>
                  </a:lnTo>
                  <a:lnTo>
                    <a:pt x="3596085" y="3860799"/>
                  </a:lnTo>
                  <a:lnTo>
                    <a:pt x="3630620" y="3835399"/>
                  </a:lnTo>
                  <a:lnTo>
                    <a:pt x="3664528" y="3809999"/>
                  </a:lnTo>
                  <a:lnTo>
                    <a:pt x="3697799" y="3771899"/>
                  </a:lnTo>
                  <a:lnTo>
                    <a:pt x="3730420" y="3746499"/>
                  </a:lnTo>
                  <a:lnTo>
                    <a:pt x="3762380" y="3708399"/>
                  </a:lnTo>
                  <a:lnTo>
                    <a:pt x="3793668" y="3682999"/>
                  </a:lnTo>
                  <a:lnTo>
                    <a:pt x="3824272" y="3644899"/>
                  </a:lnTo>
                  <a:lnTo>
                    <a:pt x="3854181" y="3606799"/>
                  </a:lnTo>
                  <a:lnTo>
                    <a:pt x="3883384" y="3581399"/>
                  </a:lnTo>
                  <a:lnTo>
                    <a:pt x="3911868" y="3543299"/>
                  </a:lnTo>
                  <a:lnTo>
                    <a:pt x="3939622" y="3505199"/>
                  </a:lnTo>
                  <a:lnTo>
                    <a:pt x="3966636" y="3467099"/>
                  </a:lnTo>
                  <a:lnTo>
                    <a:pt x="3992897" y="3428999"/>
                  </a:lnTo>
                  <a:lnTo>
                    <a:pt x="4018394" y="3390899"/>
                  </a:lnTo>
                  <a:lnTo>
                    <a:pt x="4043115" y="3352799"/>
                  </a:lnTo>
                  <a:lnTo>
                    <a:pt x="4067050" y="3314699"/>
                  </a:lnTo>
                  <a:lnTo>
                    <a:pt x="4090187" y="3276599"/>
                  </a:lnTo>
                  <a:lnTo>
                    <a:pt x="4112513" y="3238499"/>
                  </a:lnTo>
                  <a:lnTo>
                    <a:pt x="4134019" y="3200399"/>
                  </a:lnTo>
                  <a:lnTo>
                    <a:pt x="4154691" y="3162299"/>
                  </a:lnTo>
                  <a:lnTo>
                    <a:pt x="4174520" y="3124199"/>
                  </a:lnTo>
                  <a:lnTo>
                    <a:pt x="4193493" y="3073399"/>
                  </a:lnTo>
                  <a:lnTo>
                    <a:pt x="4211599" y="3035299"/>
                  </a:lnTo>
                  <a:lnTo>
                    <a:pt x="4228826" y="2997199"/>
                  </a:lnTo>
                  <a:lnTo>
                    <a:pt x="4245164" y="2946399"/>
                  </a:lnTo>
                  <a:lnTo>
                    <a:pt x="4260600" y="2908299"/>
                  </a:lnTo>
                  <a:lnTo>
                    <a:pt x="4275123" y="2857499"/>
                  </a:lnTo>
                  <a:lnTo>
                    <a:pt x="4288722" y="2819399"/>
                  </a:lnTo>
                  <a:lnTo>
                    <a:pt x="4301385" y="2768599"/>
                  </a:lnTo>
                  <a:lnTo>
                    <a:pt x="4313101" y="2730499"/>
                  </a:lnTo>
                  <a:lnTo>
                    <a:pt x="4323858" y="2679699"/>
                  </a:lnTo>
                  <a:lnTo>
                    <a:pt x="4333645" y="2641599"/>
                  </a:lnTo>
                  <a:lnTo>
                    <a:pt x="4342451" y="2590799"/>
                  </a:lnTo>
                  <a:lnTo>
                    <a:pt x="4350263" y="2539999"/>
                  </a:lnTo>
                  <a:lnTo>
                    <a:pt x="4357071" y="2501899"/>
                  </a:lnTo>
                  <a:lnTo>
                    <a:pt x="4362863" y="2451099"/>
                  </a:lnTo>
                  <a:lnTo>
                    <a:pt x="4367628" y="2400299"/>
                  </a:lnTo>
                  <a:lnTo>
                    <a:pt x="4371354" y="2349499"/>
                  </a:lnTo>
                  <a:lnTo>
                    <a:pt x="4374029" y="2311399"/>
                  </a:lnTo>
                  <a:lnTo>
                    <a:pt x="4375643" y="2260599"/>
                  </a:lnTo>
                  <a:lnTo>
                    <a:pt x="4376183" y="2209799"/>
                  </a:lnTo>
                  <a:lnTo>
                    <a:pt x="4375643" y="2158999"/>
                  </a:lnTo>
                  <a:lnTo>
                    <a:pt x="4374029" y="2108199"/>
                  </a:lnTo>
                  <a:lnTo>
                    <a:pt x="4371354" y="2070099"/>
                  </a:lnTo>
                  <a:lnTo>
                    <a:pt x="4367628" y="2019299"/>
                  </a:lnTo>
                  <a:lnTo>
                    <a:pt x="4362863" y="1968499"/>
                  </a:lnTo>
                  <a:lnTo>
                    <a:pt x="4357071" y="1917699"/>
                  </a:lnTo>
                  <a:lnTo>
                    <a:pt x="4350263" y="1879599"/>
                  </a:lnTo>
                  <a:lnTo>
                    <a:pt x="4342451" y="1828799"/>
                  </a:lnTo>
                  <a:lnTo>
                    <a:pt x="4333645" y="1777999"/>
                  </a:lnTo>
                  <a:lnTo>
                    <a:pt x="4323858" y="1739899"/>
                  </a:lnTo>
                  <a:lnTo>
                    <a:pt x="4313101" y="1689099"/>
                  </a:lnTo>
                  <a:lnTo>
                    <a:pt x="4301385" y="1650999"/>
                  </a:lnTo>
                  <a:lnTo>
                    <a:pt x="4288722" y="1600199"/>
                  </a:lnTo>
                  <a:lnTo>
                    <a:pt x="4275123" y="1562099"/>
                  </a:lnTo>
                  <a:lnTo>
                    <a:pt x="4260600" y="1511299"/>
                  </a:lnTo>
                  <a:lnTo>
                    <a:pt x="4245164" y="1473199"/>
                  </a:lnTo>
                  <a:lnTo>
                    <a:pt x="4228826" y="1422399"/>
                  </a:lnTo>
                  <a:lnTo>
                    <a:pt x="4211599" y="1384299"/>
                  </a:lnTo>
                  <a:lnTo>
                    <a:pt x="4193493" y="1346199"/>
                  </a:lnTo>
                  <a:lnTo>
                    <a:pt x="4174520" y="1295399"/>
                  </a:lnTo>
                  <a:lnTo>
                    <a:pt x="4154691" y="1257299"/>
                  </a:lnTo>
                  <a:lnTo>
                    <a:pt x="4134019" y="1219199"/>
                  </a:lnTo>
                  <a:lnTo>
                    <a:pt x="4112513" y="1181099"/>
                  </a:lnTo>
                  <a:lnTo>
                    <a:pt x="4090187" y="1142999"/>
                  </a:lnTo>
                  <a:lnTo>
                    <a:pt x="4067050" y="1104899"/>
                  </a:lnTo>
                  <a:lnTo>
                    <a:pt x="4043115" y="1066799"/>
                  </a:lnTo>
                  <a:lnTo>
                    <a:pt x="4018394" y="1028699"/>
                  </a:lnTo>
                  <a:lnTo>
                    <a:pt x="3992897" y="990599"/>
                  </a:lnTo>
                  <a:lnTo>
                    <a:pt x="3966636" y="952499"/>
                  </a:lnTo>
                  <a:lnTo>
                    <a:pt x="3939622" y="914399"/>
                  </a:lnTo>
                  <a:lnTo>
                    <a:pt x="3911868" y="876299"/>
                  </a:lnTo>
                  <a:lnTo>
                    <a:pt x="3883384" y="838199"/>
                  </a:lnTo>
                  <a:lnTo>
                    <a:pt x="3854181" y="812799"/>
                  </a:lnTo>
                  <a:lnTo>
                    <a:pt x="3824272" y="774699"/>
                  </a:lnTo>
                  <a:lnTo>
                    <a:pt x="3793668" y="736599"/>
                  </a:lnTo>
                  <a:lnTo>
                    <a:pt x="3762380" y="711199"/>
                  </a:lnTo>
                  <a:lnTo>
                    <a:pt x="3730420" y="673099"/>
                  </a:lnTo>
                  <a:lnTo>
                    <a:pt x="3697799" y="647699"/>
                  </a:lnTo>
                  <a:lnTo>
                    <a:pt x="3664528" y="609599"/>
                  </a:lnTo>
                  <a:lnTo>
                    <a:pt x="3630620" y="584199"/>
                  </a:lnTo>
                  <a:lnTo>
                    <a:pt x="3596085" y="558799"/>
                  </a:lnTo>
                  <a:lnTo>
                    <a:pt x="3560935" y="520699"/>
                  </a:lnTo>
                  <a:lnTo>
                    <a:pt x="3525181" y="495299"/>
                  </a:lnTo>
                  <a:lnTo>
                    <a:pt x="3488835" y="469899"/>
                  </a:lnTo>
                  <a:lnTo>
                    <a:pt x="3451909" y="444499"/>
                  </a:lnTo>
                  <a:lnTo>
                    <a:pt x="3376359" y="393699"/>
                  </a:lnTo>
                  <a:lnTo>
                    <a:pt x="3298625" y="342899"/>
                  </a:lnTo>
                  <a:lnTo>
                    <a:pt x="3258967" y="330199"/>
                  </a:lnTo>
                  <a:lnTo>
                    <a:pt x="3178126" y="279399"/>
                  </a:lnTo>
                  <a:lnTo>
                    <a:pt x="3136966" y="266699"/>
                  </a:lnTo>
                  <a:lnTo>
                    <a:pt x="3095329" y="241299"/>
                  </a:lnTo>
                  <a:lnTo>
                    <a:pt x="3010667" y="215899"/>
                  </a:lnTo>
                  <a:lnTo>
                    <a:pt x="2967666" y="190499"/>
                  </a:lnTo>
                  <a:lnTo>
                    <a:pt x="2655208" y="101599"/>
                  </a:lnTo>
                  <a:lnTo>
                    <a:pt x="2609073" y="101599"/>
                  </a:lnTo>
                  <a:lnTo>
                    <a:pt x="2515795" y="76199"/>
                  </a:lnTo>
                  <a:lnTo>
                    <a:pt x="2421247" y="76199"/>
                  </a:lnTo>
                  <a:lnTo>
                    <a:pt x="2373526" y="63499"/>
                  </a:lnTo>
                  <a:lnTo>
                    <a:pt x="2835378" y="63499"/>
                  </a:lnTo>
                  <a:lnTo>
                    <a:pt x="2967222" y="101599"/>
                  </a:lnTo>
                  <a:lnTo>
                    <a:pt x="3010370" y="126999"/>
                  </a:lnTo>
                  <a:lnTo>
                    <a:pt x="3095406" y="152399"/>
                  </a:lnTo>
                  <a:lnTo>
                    <a:pt x="3137272" y="177799"/>
                  </a:lnTo>
                  <a:lnTo>
                    <a:pt x="3178689" y="190499"/>
                  </a:lnTo>
                  <a:lnTo>
                    <a:pt x="3219646" y="215899"/>
                  </a:lnTo>
                  <a:lnTo>
                    <a:pt x="3260134" y="228599"/>
                  </a:lnTo>
                  <a:lnTo>
                    <a:pt x="3300142" y="253999"/>
                  </a:lnTo>
                  <a:lnTo>
                    <a:pt x="3378674" y="304799"/>
                  </a:lnTo>
                  <a:lnTo>
                    <a:pt x="3455159" y="355599"/>
                  </a:lnTo>
                  <a:lnTo>
                    <a:pt x="3529512" y="406399"/>
                  </a:lnTo>
                  <a:lnTo>
                    <a:pt x="3565862" y="431799"/>
                  </a:lnTo>
                  <a:lnTo>
                    <a:pt x="3601648" y="457199"/>
                  </a:lnTo>
                  <a:lnTo>
                    <a:pt x="3636859" y="482599"/>
                  </a:lnTo>
                  <a:lnTo>
                    <a:pt x="3671485" y="507999"/>
                  </a:lnTo>
                  <a:lnTo>
                    <a:pt x="3705514" y="546099"/>
                  </a:lnTo>
                  <a:lnTo>
                    <a:pt x="3738936" y="571499"/>
                  </a:lnTo>
                  <a:lnTo>
                    <a:pt x="3771741" y="596899"/>
                  </a:lnTo>
                  <a:lnTo>
                    <a:pt x="3803919" y="634999"/>
                  </a:lnTo>
                  <a:lnTo>
                    <a:pt x="3835458" y="673099"/>
                  </a:lnTo>
                  <a:lnTo>
                    <a:pt x="3866348" y="698499"/>
                  </a:lnTo>
                  <a:lnTo>
                    <a:pt x="3896579" y="736599"/>
                  </a:lnTo>
                  <a:lnTo>
                    <a:pt x="3926140" y="761999"/>
                  </a:lnTo>
                  <a:lnTo>
                    <a:pt x="3955021" y="800099"/>
                  </a:lnTo>
                  <a:lnTo>
                    <a:pt x="3983210" y="838199"/>
                  </a:lnTo>
                  <a:lnTo>
                    <a:pt x="4010699" y="876299"/>
                  </a:lnTo>
                  <a:lnTo>
                    <a:pt x="4037475" y="914399"/>
                  </a:lnTo>
                  <a:lnTo>
                    <a:pt x="4063528" y="939799"/>
                  </a:lnTo>
                  <a:lnTo>
                    <a:pt x="4088849" y="977899"/>
                  </a:lnTo>
                  <a:lnTo>
                    <a:pt x="4113426" y="1015999"/>
                  </a:lnTo>
                  <a:lnTo>
                    <a:pt x="4137248" y="1054099"/>
                  </a:lnTo>
                  <a:lnTo>
                    <a:pt x="4160306" y="1104899"/>
                  </a:lnTo>
                  <a:lnTo>
                    <a:pt x="4182589" y="1142999"/>
                  </a:lnTo>
                  <a:lnTo>
                    <a:pt x="4204086" y="1181099"/>
                  </a:lnTo>
                  <a:lnTo>
                    <a:pt x="4224787" y="1219199"/>
                  </a:lnTo>
                  <a:lnTo>
                    <a:pt x="4244681" y="1257299"/>
                  </a:lnTo>
                  <a:lnTo>
                    <a:pt x="4263757" y="1295399"/>
                  </a:lnTo>
                  <a:lnTo>
                    <a:pt x="4282006" y="1346199"/>
                  </a:lnTo>
                  <a:lnTo>
                    <a:pt x="4299416" y="1384299"/>
                  </a:lnTo>
                  <a:lnTo>
                    <a:pt x="4315977" y="1422399"/>
                  </a:lnTo>
                  <a:lnTo>
                    <a:pt x="4331679" y="1473199"/>
                  </a:lnTo>
                  <a:lnTo>
                    <a:pt x="4346511" y="1511299"/>
                  </a:lnTo>
                  <a:lnTo>
                    <a:pt x="4360462" y="1562099"/>
                  </a:lnTo>
                  <a:lnTo>
                    <a:pt x="4373522" y="1600199"/>
                  </a:lnTo>
                  <a:lnTo>
                    <a:pt x="4385681" y="1650999"/>
                  </a:lnTo>
                  <a:lnTo>
                    <a:pt x="4396927" y="1689099"/>
                  </a:lnTo>
                  <a:lnTo>
                    <a:pt x="4407251" y="1739899"/>
                  </a:lnTo>
                  <a:lnTo>
                    <a:pt x="4416641" y="1777999"/>
                  </a:lnTo>
                  <a:lnTo>
                    <a:pt x="4425088" y="1828799"/>
                  </a:lnTo>
                  <a:lnTo>
                    <a:pt x="4432580" y="1879599"/>
                  </a:lnTo>
                  <a:lnTo>
                    <a:pt x="4439108" y="1917699"/>
                  </a:lnTo>
                  <a:lnTo>
                    <a:pt x="4444660" y="1968499"/>
                  </a:lnTo>
                  <a:lnTo>
                    <a:pt x="4449226" y="2019299"/>
                  </a:lnTo>
                  <a:lnTo>
                    <a:pt x="4452796" y="2070099"/>
                  </a:lnTo>
                  <a:lnTo>
                    <a:pt x="4455359" y="2108199"/>
                  </a:lnTo>
                  <a:lnTo>
                    <a:pt x="4456905" y="2158999"/>
                  </a:lnTo>
                  <a:lnTo>
                    <a:pt x="4457422" y="2209799"/>
                  </a:lnTo>
                  <a:lnTo>
                    <a:pt x="4456905" y="2260599"/>
                  </a:lnTo>
                  <a:lnTo>
                    <a:pt x="4455359" y="2311399"/>
                  </a:lnTo>
                  <a:lnTo>
                    <a:pt x="4452796" y="2349499"/>
                  </a:lnTo>
                  <a:lnTo>
                    <a:pt x="4449226" y="2400299"/>
                  </a:lnTo>
                  <a:lnTo>
                    <a:pt x="4444660" y="2451099"/>
                  </a:lnTo>
                  <a:lnTo>
                    <a:pt x="4439108" y="2501899"/>
                  </a:lnTo>
                  <a:lnTo>
                    <a:pt x="4432580" y="2539999"/>
                  </a:lnTo>
                  <a:lnTo>
                    <a:pt x="4425088" y="2590799"/>
                  </a:lnTo>
                  <a:lnTo>
                    <a:pt x="4416641" y="2641599"/>
                  </a:lnTo>
                  <a:lnTo>
                    <a:pt x="4407251" y="2679699"/>
                  </a:lnTo>
                  <a:lnTo>
                    <a:pt x="4396927" y="2730499"/>
                  </a:lnTo>
                  <a:lnTo>
                    <a:pt x="4385681" y="2768599"/>
                  </a:lnTo>
                  <a:lnTo>
                    <a:pt x="4373522" y="2819399"/>
                  </a:lnTo>
                  <a:lnTo>
                    <a:pt x="4360462" y="2857499"/>
                  </a:lnTo>
                  <a:lnTo>
                    <a:pt x="4346511" y="2908299"/>
                  </a:lnTo>
                  <a:lnTo>
                    <a:pt x="4331679" y="2946399"/>
                  </a:lnTo>
                  <a:lnTo>
                    <a:pt x="4315977" y="2997199"/>
                  </a:lnTo>
                  <a:lnTo>
                    <a:pt x="4299416" y="3035299"/>
                  </a:lnTo>
                  <a:lnTo>
                    <a:pt x="4282006" y="3073399"/>
                  </a:lnTo>
                  <a:lnTo>
                    <a:pt x="4263757" y="3124199"/>
                  </a:lnTo>
                  <a:lnTo>
                    <a:pt x="4244681" y="3162299"/>
                  </a:lnTo>
                  <a:lnTo>
                    <a:pt x="4224787" y="3200399"/>
                  </a:lnTo>
                  <a:lnTo>
                    <a:pt x="4204086" y="3238499"/>
                  </a:lnTo>
                  <a:lnTo>
                    <a:pt x="4182589" y="3276599"/>
                  </a:lnTo>
                  <a:lnTo>
                    <a:pt x="4160306" y="3314699"/>
                  </a:lnTo>
                  <a:lnTo>
                    <a:pt x="4137248" y="3365499"/>
                  </a:lnTo>
                  <a:lnTo>
                    <a:pt x="4113426" y="3403599"/>
                  </a:lnTo>
                  <a:lnTo>
                    <a:pt x="4088849" y="3441699"/>
                  </a:lnTo>
                  <a:lnTo>
                    <a:pt x="4063528" y="3479799"/>
                  </a:lnTo>
                  <a:lnTo>
                    <a:pt x="4037475" y="3505199"/>
                  </a:lnTo>
                  <a:lnTo>
                    <a:pt x="4010699" y="3543299"/>
                  </a:lnTo>
                  <a:lnTo>
                    <a:pt x="3983210" y="3581399"/>
                  </a:lnTo>
                  <a:lnTo>
                    <a:pt x="3955021" y="3619499"/>
                  </a:lnTo>
                  <a:lnTo>
                    <a:pt x="3926140" y="3657599"/>
                  </a:lnTo>
                  <a:lnTo>
                    <a:pt x="3896579" y="3682999"/>
                  </a:lnTo>
                  <a:lnTo>
                    <a:pt x="3866348" y="3721099"/>
                  </a:lnTo>
                  <a:lnTo>
                    <a:pt x="3835458" y="3759199"/>
                  </a:lnTo>
                  <a:lnTo>
                    <a:pt x="3803919" y="3784599"/>
                  </a:lnTo>
                  <a:lnTo>
                    <a:pt x="3771741" y="3822699"/>
                  </a:lnTo>
                  <a:lnTo>
                    <a:pt x="3738936" y="3848099"/>
                  </a:lnTo>
                  <a:lnTo>
                    <a:pt x="3705514" y="3873499"/>
                  </a:lnTo>
                  <a:lnTo>
                    <a:pt x="3671485" y="3911599"/>
                  </a:lnTo>
                  <a:lnTo>
                    <a:pt x="3636859" y="3936999"/>
                  </a:lnTo>
                  <a:lnTo>
                    <a:pt x="3601648" y="3962399"/>
                  </a:lnTo>
                  <a:lnTo>
                    <a:pt x="3565862" y="3987799"/>
                  </a:lnTo>
                  <a:lnTo>
                    <a:pt x="3529512" y="4013199"/>
                  </a:lnTo>
                  <a:lnTo>
                    <a:pt x="3492607" y="4038599"/>
                  </a:lnTo>
                  <a:lnTo>
                    <a:pt x="3417178" y="4089399"/>
                  </a:lnTo>
                  <a:lnTo>
                    <a:pt x="3339659" y="4140199"/>
                  </a:lnTo>
                  <a:lnTo>
                    <a:pt x="3260134" y="4190999"/>
                  </a:lnTo>
                  <a:lnTo>
                    <a:pt x="3219646" y="4203699"/>
                  </a:lnTo>
                  <a:lnTo>
                    <a:pt x="3178689" y="4229099"/>
                  </a:lnTo>
                  <a:lnTo>
                    <a:pt x="3137272" y="4241799"/>
                  </a:lnTo>
                  <a:lnTo>
                    <a:pt x="3095406" y="4267199"/>
                  </a:lnTo>
                  <a:lnTo>
                    <a:pt x="3010370" y="4292599"/>
                  </a:lnTo>
                  <a:lnTo>
                    <a:pt x="2967222" y="4317999"/>
                  </a:lnTo>
                  <a:lnTo>
                    <a:pt x="2835378" y="4356099"/>
                  </a:lnTo>
                  <a:close/>
                </a:path>
                <a:path w="4457700" h="4432300">
                  <a:moveTo>
                    <a:pt x="2561852" y="4419599"/>
                  </a:moveTo>
                  <a:lnTo>
                    <a:pt x="1895572" y="4419599"/>
                  </a:lnTo>
                  <a:lnTo>
                    <a:pt x="1803038" y="4394199"/>
                  </a:lnTo>
                  <a:lnTo>
                    <a:pt x="2654387" y="4394199"/>
                  </a:lnTo>
                  <a:lnTo>
                    <a:pt x="2561852" y="4419599"/>
                  </a:lnTo>
                  <a:close/>
                </a:path>
                <a:path w="4457700" h="4432300">
                  <a:moveTo>
                    <a:pt x="2420737" y="4432299"/>
                  </a:moveTo>
                  <a:lnTo>
                    <a:pt x="2036686" y="4432299"/>
                  </a:lnTo>
                  <a:lnTo>
                    <a:pt x="1989354" y="4419599"/>
                  </a:lnTo>
                  <a:lnTo>
                    <a:pt x="2468070" y="4419599"/>
                  </a:lnTo>
                  <a:lnTo>
                    <a:pt x="2420737" y="4432299"/>
                  </a:lnTo>
                  <a:close/>
                </a:path>
              </a:pathLst>
            </a:custGeom>
            <a:solidFill>
              <a:srgbClr val="29C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1598" y="3449715"/>
            <a:ext cx="9850755" cy="26777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4897755">
              <a:lnSpc>
                <a:spcPct val="100000"/>
              </a:lnSpc>
              <a:spcBef>
                <a:spcPts val="710"/>
              </a:spcBef>
            </a:pPr>
            <a:r>
              <a:rPr sz="9550" spc="300" dirty="0">
                <a:solidFill>
                  <a:srgbClr val="FFFFFF"/>
                </a:solidFill>
              </a:rPr>
              <a:t>MERCI</a:t>
            </a:r>
            <a:r>
              <a:rPr sz="9550" spc="229" dirty="0">
                <a:solidFill>
                  <a:srgbClr val="FFFFFF"/>
                </a:solidFill>
              </a:rPr>
              <a:t> </a:t>
            </a:r>
            <a:r>
              <a:rPr sz="9550" spc="295" dirty="0">
                <a:solidFill>
                  <a:srgbClr val="FFFFFF"/>
                </a:solidFill>
              </a:rPr>
              <a:t>!</a:t>
            </a:r>
            <a:endParaRPr sz="9550"/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6950" b="0" spc="-305" dirty="0">
                <a:solidFill>
                  <a:srgbClr val="FFFFFF"/>
                </a:solidFill>
                <a:latin typeface="Times New Roman"/>
                <a:cs typeface="Times New Roman"/>
              </a:rPr>
              <a:t>N'hésitez</a:t>
            </a:r>
            <a:r>
              <a:rPr sz="6950" b="0" spc="7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950" b="0" spc="-295" dirty="0">
                <a:solidFill>
                  <a:srgbClr val="FFFFFF"/>
                </a:solidFill>
                <a:latin typeface="Times New Roman"/>
                <a:cs typeface="Times New Roman"/>
              </a:rPr>
              <a:t>pas</a:t>
            </a:r>
            <a:r>
              <a:rPr sz="6950" b="0" spc="7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950" b="0" dirty="0">
                <a:solidFill>
                  <a:srgbClr val="FFFFFF"/>
                </a:solidFill>
                <a:latin typeface="Times New Roman"/>
                <a:cs typeface="Times New Roman"/>
              </a:rPr>
              <a:t>à</a:t>
            </a:r>
            <a:r>
              <a:rPr sz="6950" b="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950" b="0" spc="-480" dirty="0">
                <a:solidFill>
                  <a:srgbClr val="FFFFFF"/>
                </a:solidFill>
                <a:latin typeface="Times New Roman"/>
                <a:cs typeface="Times New Roman"/>
              </a:rPr>
              <a:t>nous</a:t>
            </a:r>
            <a:r>
              <a:rPr sz="6950" b="0" spc="7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950" b="0" spc="-409" dirty="0">
                <a:solidFill>
                  <a:srgbClr val="FFFFFF"/>
                </a:solidFill>
                <a:latin typeface="Times New Roman"/>
                <a:cs typeface="Times New Roman"/>
              </a:rPr>
              <a:t>conacter</a:t>
            </a:r>
            <a:endParaRPr sz="6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8335" y="7703959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210362" y="264325"/>
                </a:moveTo>
                <a:lnTo>
                  <a:pt x="164630" y="264325"/>
                </a:lnTo>
                <a:lnTo>
                  <a:pt x="162648" y="273050"/>
                </a:lnTo>
                <a:lnTo>
                  <a:pt x="161213" y="281914"/>
                </a:lnTo>
                <a:lnTo>
                  <a:pt x="160337" y="290918"/>
                </a:lnTo>
                <a:lnTo>
                  <a:pt x="160045" y="300037"/>
                </a:lnTo>
                <a:lnTo>
                  <a:pt x="160337" y="309156"/>
                </a:lnTo>
                <a:lnTo>
                  <a:pt x="161213" y="318160"/>
                </a:lnTo>
                <a:lnTo>
                  <a:pt x="162636" y="327025"/>
                </a:lnTo>
                <a:lnTo>
                  <a:pt x="164630" y="335749"/>
                </a:lnTo>
                <a:lnTo>
                  <a:pt x="210362" y="335749"/>
                </a:lnTo>
                <a:lnTo>
                  <a:pt x="209613" y="327012"/>
                </a:lnTo>
                <a:lnTo>
                  <a:pt x="209067" y="318147"/>
                </a:lnTo>
                <a:lnTo>
                  <a:pt x="208724" y="309143"/>
                </a:lnTo>
                <a:lnTo>
                  <a:pt x="208610" y="300037"/>
                </a:lnTo>
                <a:lnTo>
                  <a:pt x="208724" y="290918"/>
                </a:lnTo>
                <a:lnTo>
                  <a:pt x="209067" y="281927"/>
                </a:lnTo>
                <a:lnTo>
                  <a:pt x="209613" y="273062"/>
                </a:lnTo>
                <a:lnTo>
                  <a:pt x="210362" y="264325"/>
                </a:lnTo>
                <a:close/>
              </a:path>
              <a:path w="600075" h="600075">
                <a:moveTo>
                  <a:pt x="232168" y="422529"/>
                </a:moveTo>
                <a:lnTo>
                  <a:pt x="227926" y="412407"/>
                </a:lnTo>
                <a:lnTo>
                  <a:pt x="224040" y="401688"/>
                </a:lnTo>
                <a:lnTo>
                  <a:pt x="220548" y="390410"/>
                </a:lnTo>
                <a:lnTo>
                  <a:pt x="217462" y="378599"/>
                </a:lnTo>
                <a:lnTo>
                  <a:pt x="184137" y="378599"/>
                </a:lnTo>
                <a:lnTo>
                  <a:pt x="215900" y="411937"/>
                </a:lnTo>
                <a:lnTo>
                  <a:pt x="223862" y="417525"/>
                </a:lnTo>
                <a:lnTo>
                  <a:pt x="232168" y="422529"/>
                </a:lnTo>
                <a:close/>
              </a:path>
              <a:path w="600075" h="600075">
                <a:moveTo>
                  <a:pt x="232168" y="177546"/>
                </a:moveTo>
                <a:lnTo>
                  <a:pt x="201053" y="201053"/>
                </a:lnTo>
                <a:lnTo>
                  <a:pt x="184137" y="221475"/>
                </a:lnTo>
                <a:lnTo>
                  <a:pt x="217462" y="221475"/>
                </a:lnTo>
                <a:lnTo>
                  <a:pt x="220548" y="209664"/>
                </a:lnTo>
                <a:lnTo>
                  <a:pt x="224040" y="198374"/>
                </a:lnTo>
                <a:lnTo>
                  <a:pt x="227926" y="187655"/>
                </a:lnTo>
                <a:lnTo>
                  <a:pt x="232168" y="177546"/>
                </a:lnTo>
                <a:close/>
              </a:path>
              <a:path w="600075" h="600075">
                <a:moveTo>
                  <a:pt x="338315" y="378599"/>
                </a:moveTo>
                <a:lnTo>
                  <a:pt x="261759" y="378599"/>
                </a:lnTo>
                <a:lnTo>
                  <a:pt x="264350" y="387096"/>
                </a:lnTo>
                <a:lnTo>
                  <a:pt x="282067" y="424345"/>
                </a:lnTo>
                <a:lnTo>
                  <a:pt x="300037" y="440016"/>
                </a:lnTo>
                <a:lnTo>
                  <a:pt x="304126" y="438531"/>
                </a:lnTo>
                <a:lnTo>
                  <a:pt x="329730" y="402907"/>
                </a:lnTo>
                <a:lnTo>
                  <a:pt x="338315" y="378599"/>
                </a:lnTo>
                <a:close/>
              </a:path>
              <a:path w="600075" h="600075">
                <a:moveTo>
                  <a:pt x="338315" y="221475"/>
                </a:moveTo>
                <a:lnTo>
                  <a:pt x="317995" y="175729"/>
                </a:lnTo>
                <a:lnTo>
                  <a:pt x="300037" y="160058"/>
                </a:lnTo>
                <a:lnTo>
                  <a:pt x="295935" y="161544"/>
                </a:lnTo>
                <a:lnTo>
                  <a:pt x="270344" y="197167"/>
                </a:lnTo>
                <a:lnTo>
                  <a:pt x="261759" y="221475"/>
                </a:lnTo>
                <a:lnTo>
                  <a:pt x="338315" y="221475"/>
                </a:lnTo>
                <a:close/>
              </a:path>
              <a:path w="600075" h="600075">
                <a:moveTo>
                  <a:pt x="348538" y="299720"/>
                </a:moveTo>
                <a:lnTo>
                  <a:pt x="348526" y="290830"/>
                </a:lnTo>
                <a:lnTo>
                  <a:pt x="348272" y="290830"/>
                </a:lnTo>
                <a:lnTo>
                  <a:pt x="348272" y="281940"/>
                </a:lnTo>
                <a:lnTo>
                  <a:pt x="347776" y="281940"/>
                </a:lnTo>
                <a:lnTo>
                  <a:pt x="347776" y="273050"/>
                </a:lnTo>
                <a:lnTo>
                  <a:pt x="347014" y="273050"/>
                </a:lnTo>
                <a:lnTo>
                  <a:pt x="347014" y="264160"/>
                </a:lnTo>
                <a:lnTo>
                  <a:pt x="253047" y="264160"/>
                </a:lnTo>
                <a:lnTo>
                  <a:pt x="253047" y="273050"/>
                </a:lnTo>
                <a:lnTo>
                  <a:pt x="252298" y="273050"/>
                </a:lnTo>
                <a:lnTo>
                  <a:pt x="252298" y="281940"/>
                </a:lnTo>
                <a:lnTo>
                  <a:pt x="251790" y="281940"/>
                </a:lnTo>
                <a:lnTo>
                  <a:pt x="251790" y="290830"/>
                </a:lnTo>
                <a:lnTo>
                  <a:pt x="251536" y="290830"/>
                </a:lnTo>
                <a:lnTo>
                  <a:pt x="251536" y="299720"/>
                </a:lnTo>
                <a:lnTo>
                  <a:pt x="251523" y="308610"/>
                </a:lnTo>
                <a:lnTo>
                  <a:pt x="251764" y="308610"/>
                </a:lnTo>
                <a:lnTo>
                  <a:pt x="251764" y="317500"/>
                </a:lnTo>
                <a:lnTo>
                  <a:pt x="252247" y="317500"/>
                </a:lnTo>
                <a:lnTo>
                  <a:pt x="252247" y="326390"/>
                </a:lnTo>
                <a:lnTo>
                  <a:pt x="252984" y="326390"/>
                </a:lnTo>
                <a:lnTo>
                  <a:pt x="252984" y="335280"/>
                </a:lnTo>
                <a:lnTo>
                  <a:pt x="347078" y="335280"/>
                </a:lnTo>
                <a:lnTo>
                  <a:pt x="347078" y="326390"/>
                </a:lnTo>
                <a:lnTo>
                  <a:pt x="347814" y="326390"/>
                </a:lnTo>
                <a:lnTo>
                  <a:pt x="347814" y="317500"/>
                </a:lnTo>
                <a:lnTo>
                  <a:pt x="348297" y="317500"/>
                </a:lnTo>
                <a:lnTo>
                  <a:pt x="348297" y="308610"/>
                </a:lnTo>
                <a:lnTo>
                  <a:pt x="348538" y="308610"/>
                </a:lnTo>
                <a:lnTo>
                  <a:pt x="348538" y="299720"/>
                </a:lnTo>
                <a:close/>
              </a:path>
              <a:path w="600075" h="600075">
                <a:moveTo>
                  <a:pt x="415925" y="378599"/>
                </a:moveTo>
                <a:lnTo>
                  <a:pt x="382600" y="378599"/>
                </a:lnTo>
                <a:lnTo>
                  <a:pt x="379514" y="390410"/>
                </a:lnTo>
                <a:lnTo>
                  <a:pt x="376021" y="401688"/>
                </a:lnTo>
                <a:lnTo>
                  <a:pt x="372148" y="412407"/>
                </a:lnTo>
                <a:lnTo>
                  <a:pt x="367893" y="422529"/>
                </a:lnTo>
                <a:lnTo>
                  <a:pt x="376199" y="417525"/>
                </a:lnTo>
                <a:lnTo>
                  <a:pt x="408000" y="389153"/>
                </a:lnTo>
                <a:lnTo>
                  <a:pt x="412102" y="383959"/>
                </a:lnTo>
                <a:lnTo>
                  <a:pt x="415925" y="378599"/>
                </a:lnTo>
                <a:close/>
              </a:path>
              <a:path w="600075" h="600075">
                <a:moveTo>
                  <a:pt x="415925" y="221475"/>
                </a:moveTo>
                <a:lnTo>
                  <a:pt x="384175" y="188137"/>
                </a:lnTo>
                <a:lnTo>
                  <a:pt x="367893" y="177546"/>
                </a:lnTo>
                <a:lnTo>
                  <a:pt x="372148" y="187655"/>
                </a:lnTo>
                <a:lnTo>
                  <a:pt x="376021" y="198374"/>
                </a:lnTo>
                <a:lnTo>
                  <a:pt x="379514" y="209664"/>
                </a:lnTo>
                <a:lnTo>
                  <a:pt x="382600" y="221475"/>
                </a:lnTo>
                <a:lnTo>
                  <a:pt x="415925" y="221475"/>
                </a:lnTo>
                <a:close/>
              </a:path>
              <a:path w="600075" h="600075">
                <a:moveTo>
                  <a:pt x="440016" y="300037"/>
                </a:moveTo>
                <a:lnTo>
                  <a:pt x="439724" y="290918"/>
                </a:lnTo>
                <a:lnTo>
                  <a:pt x="438861" y="281914"/>
                </a:lnTo>
                <a:lnTo>
                  <a:pt x="437426" y="273050"/>
                </a:lnTo>
                <a:lnTo>
                  <a:pt x="435432" y="264325"/>
                </a:lnTo>
                <a:lnTo>
                  <a:pt x="389699" y="264325"/>
                </a:lnTo>
                <a:lnTo>
                  <a:pt x="390461" y="273062"/>
                </a:lnTo>
                <a:lnTo>
                  <a:pt x="391007" y="281927"/>
                </a:lnTo>
                <a:lnTo>
                  <a:pt x="391337" y="290918"/>
                </a:lnTo>
                <a:lnTo>
                  <a:pt x="391452" y="300037"/>
                </a:lnTo>
                <a:lnTo>
                  <a:pt x="391337" y="309143"/>
                </a:lnTo>
                <a:lnTo>
                  <a:pt x="391007" y="318147"/>
                </a:lnTo>
                <a:lnTo>
                  <a:pt x="390461" y="327012"/>
                </a:lnTo>
                <a:lnTo>
                  <a:pt x="389699" y="335749"/>
                </a:lnTo>
                <a:lnTo>
                  <a:pt x="435432" y="335749"/>
                </a:lnTo>
                <a:lnTo>
                  <a:pt x="437426" y="327025"/>
                </a:lnTo>
                <a:lnTo>
                  <a:pt x="438861" y="318160"/>
                </a:lnTo>
                <a:lnTo>
                  <a:pt x="439724" y="309156"/>
                </a:lnTo>
                <a:lnTo>
                  <a:pt x="440016" y="300037"/>
                </a:lnTo>
                <a:close/>
              </a:path>
              <a:path w="600075" h="600075">
                <a:moveTo>
                  <a:pt x="600075" y="300037"/>
                </a:moveTo>
                <a:lnTo>
                  <a:pt x="596150" y="251434"/>
                </a:lnTo>
                <a:lnTo>
                  <a:pt x="584771" y="205193"/>
                </a:lnTo>
                <a:lnTo>
                  <a:pt x="566585" y="162153"/>
                </a:lnTo>
                <a:lnTo>
                  <a:pt x="542175" y="122834"/>
                </a:lnTo>
                <a:lnTo>
                  <a:pt x="512191" y="87871"/>
                </a:lnTo>
                <a:lnTo>
                  <a:pt x="482866" y="62725"/>
                </a:lnTo>
                <a:lnTo>
                  <a:pt x="482866" y="300037"/>
                </a:lnTo>
                <a:lnTo>
                  <a:pt x="476338" y="348640"/>
                </a:lnTo>
                <a:lnTo>
                  <a:pt x="457911" y="392315"/>
                </a:lnTo>
                <a:lnTo>
                  <a:pt x="429323" y="429323"/>
                </a:lnTo>
                <a:lnTo>
                  <a:pt x="392315" y="457911"/>
                </a:lnTo>
                <a:lnTo>
                  <a:pt x="348640" y="476338"/>
                </a:lnTo>
                <a:lnTo>
                  <a:pt x="300037" y="482866"/>
                </a:lnTo>
                <a:lnTo>
                  <a:pt x="251434" y="476338"/>
                </a:lnTo>
                <a:lnTo>
                  <a:pt x="207759" y="457911"/>
                </a:lnTo>
                <a:lnTo>
                  <a:pt x="170751" y="429323"/>
                </a:lnTo>
                <a:lnTo>
                  <a:pt x="142163" y="392315"/>
                </a:lnTo>
                <a:lnTo>
                  <a:pt x="123723" y="348640"/>
                </a:lnTo>
                <a:lnTo>
                  <a:pt x="117195" y="300037"/>
                </a:lnTo>
                <a:lnTo>
                  <a:pt x="123723" y="251434"/>
                </a:lnTo>
                <a:lnTo>
                  <a:pt x="142163" y="207759"/>
                </a:lnTo>
                <a:lnTo>
                  <a:pt x="170751" y="170751"/>
                </a:lnTo>
                <a:lnTo>
                  <a:pt x="207759" y="142163"/>
                </a:lnTo>
                <a:lnTo>
                  <a:pt x="251434" y="123736"/>
                </a:lnTo>
                <a:lnTo>
                  <a:pt x="300037" y="117195"/>
                </a:lnTo>
                <a:lnTo>
                  <a:pt x="348640" y="123736"/>
                </a:lnTo>
                <a:lnTo>
                  <a:pt x="392315" y="142163"/>
                </a:lnTo>
                <a:lnTo>
                  <a:pt x="429323" y="170751"/>
                </a:lnTo>
                <a:lnTo>
                  <a:pt x="457911" y="207759"/>
                </a:lnTo>
                <a:lnTo>
                  <a:pt x="476338" y="251434"/>
                </a:lnTo>
                <a:lnTo>
                  <a:pt x="482866" y="300037"/>
                </a:lnTo>
                <a:lnTo>
                  <a:pt x="482866" y="62725"/>
                </a:lnTo>
                <a:lnTo>
                  <a:pt x="437921" y="33489"/>
                </a:lnTo>
                <a:lnTo>
                  <a:pt x="394868" y="15290"/>
                </a:lnTo>
                <a:lnTo>
                  <a:pt x="348703" y="3924"/>
                </a:lnTo>
                <a:lnTo>
                  <a:pt x="300037" y="0"/>
                </a:lnTo>
                <a:lnTo>
                  <a:pt x="251371" y="3924"/>
                </a:lnTo>
                <a:lnTo>
                  <a:pt x="205193" y="15290"/>
                </a:lnTo>
                <a:lnTo>
                  <a:pt x="162153" y="33489"/>
                </a:lnTo>
                <a:lnTo>
                  <a:pt x="122834" y="57886"/>
                </a:lnTo>
                <a:lnTo>
                  <a:pt x="87871" y="87871"/>
                </a:lnTo>
                <a:lnTo>
                  <a:pt x="57886" y="122834"/>
                </a:lnTo>
                <a:lnTo>
                  <a:pt x="33489" y="162153"/>
                </a:lnTo>
                <a:lnTo>
                  <a:pt x="15290" y="205193"/>
                </a:lnTo>
                <a:lnTo>
                  <a:pt x="3924" y="251371"/>
                </a:lnTo>
                <a:lnTo>
                  <a:pt x="0" y="300037"/>
                </a:lnTo>
                <a:lnTo>
                  <a:pt x="3911" y="348640"/>
                </a:lnTo>
                <a:lnTo>
                  <a:pt x="15290" y="394868"/>
                </a:lnTo>
                <a:lnTo>
                  <a:pt x="33489" y="437921"/>
                </a:lnTo>
                <a:lnTo>
                  <a:pt x="57886" y="477227"/>
                </a:lnTo>
                <a:lnTo>
                  <a:pt x="87871" y="512191"/>
                </a:lnTo>
                <a:lnTo>
                  <a:pt x="122834" y="542188"/>
                </a:lnTo>
                <a:lnTo>
                  <a:pt x="162153" y="566585"/>
                </a:lnTo>
                <a:lnTo>
                  <a:pt x="205193" y="584771"/>
                </a:lnTo>
                <a:lnTo>
                  <a:pt x="251371" y="596150"/>
                </a:lnTo>
                <a:lnTo>
                  <a:pt x="300037" y="600075"/>
                </a:lnTo>
                <a:lnTo>
                  <a:pt x="348703" y="596150"/>
                </a:lnTo>
                <a:lnTo>
                  <a:pt x="394868" y="584771"/>
                </a:lnTo>
                <a:lnTo>
                  <a:pt x="437921" y="566585"/>
                </a:lnTo>
                <a:lnTo>
                  <a:pt x="477227" y="542188"/>
                </a:lnTo>
                <a:lnTo>
                  <a:pt x="512191" y="512191"/>
                </a:lnTo>
                <a:lnTo>
                  <a:pt x="537349" y="482866"/>
                </a:lnTo>
                <a:lnTo>
                  <a:pt x="566585" y="437921"/>
                </a:lnTo>
                <a:lnTo>
                  <a:pt x="584771" y="394868"/>
                </a:lnTo>
                <a:lnTo>
                  <a:pt x="596138" y="348703"/>
                </a:lnTo>
                <a:lnTo>
                  <a:pt x="600075" y="300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984" y="8592029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299747" y="599495"/>
                </a:moveTo>
                <a:lnTo>
                  <a:pt x="251191" y="595564"/>
                </a:lnTo>
                <a:lnTo>
                  <a:pt x="205106" y="584188"/>
                </a:lnTo>
                <a:lnTo>
                  <a:pt x="162113" y="565987"/>
                </a:lnTo>
                <a:lnTo>
                  <a:pt x="122835" y="541584"/>
                </a:lnTo>
                <a:lnTo>
                  <a:pt x="87893" y="511601"/>
                </a:lnTo>
                <a:lnTo>
                  <a:pt x="57910" y="476659"/>
                </a:lnTo>
                <a:lnTo>
                  <a:pt x="33507" y="437381"/>
                </a:lnTo>
                <a:lnTo>
                  <a:pt x="15306" y="394389"/>
                </a:lnTo>
                <a:lnTo>
                  <a:pt x="3930" y="348303"/>
                </a:lnTo>
                <a:lnTo>
                  <a:pt x="0" y="299747"/>
                </a:lnTo>
                <a:lnTo>
                  <a:pt x="3930" y="251191"/>
                </a:lnTo>
                <a:lnTo>
                  <a:pt x="15306" y="205106"/>
                </a:lnTo>
                <a:lnTo>
                  <a:pt x="33507" y="162113"/>
                </a:lnTo>
                <a:lnTo>
                  <a:pt x="57910" y="122835"/>
                </a:lnTo>
                <a:lnTo>
                  <a:pt x="87893" y="87893"/>
                </a:lnTo>
                <a:lnTo>
                  <a:pt x="122835" y="57910"/>
                </a:lnTo>
                <a:lnTo>
                  <a:pt x="162113" y="33507"/>
                </a:lnTo>
                <a:lnTo>
                  <a:pt x="205106" y="15306"/>
                </a:lnTo>
                <a:lnTo>
                  <a:pt x="251191" y="3930"/>
                </a:lnTo>
                <a:lnTo>
                  <a:pt x="299747" y="0"/>
                </a:lnTo>
                <a:lnTo>
                  <a:pt x="348303" y="3930"/>
                </a:lnTo>
                <a:lnTo>
                  <a:pt x="394389" y="15306"/>
                </a:lnTo>
                <a:lnTo>
                  <a:pt x="437381" y="33507"/>
                </a:lnTo>
                <a:lnTo>
                  <a:pt x="476659" y="57910"/>
                </a:lnTo>
                <a:lnTo>
                  <a:pt x="511601" y="87893"/>
                </a:lnTo>
                <a:lnTo>
                  <a:pt x="541584" y="122835"/>
                </a:lnTo>
                <a:lnTo>
                  <a:pt x="549891" y="136206"/>
                </a:lnTo>
                <a:lnTo>
                  <a:pt x="326189" y="136206"/>
                </a:lnTo>
                <a:lnTo>
                  <a:pt x="289733" y="143598"/>
                </a:lnTo>
                <a:lnTo>
                  <a:pt x="267449" y="161997"/>
                </a:lnTo>
                <a:lnTo>
                  <a:pt x="256304" y="185732"/>
                </a:lnTo>
                <a:lnTo>
                  <a:pt x="253262" y="209132"/>
                </a:lnTo>
                <a:lnTo>
                  <a:pt x="253262" y="248868"/>
                </a:lnTo>
                <a:lnTo>
                  <a:pt x="218912" y="248868"/>
                </a:lnTo>
                <a:lnTo>
                  <a:pt x="218912" y="310300"/>
                </a:lnTo>
                <a:lnTo>
                  <a:pt x="253262" y="310300"/>
                </a:lnTo>
                <a:lnTo>
                  <a:pt x="253262" y="484140"/>
                </a:lnTo>
                <a:lnTo>
                  <a:pt x="535165" y="484140"/>
                </a:lnTo>
                <a:lnTo>
                  <a:pt x="511601" y="511601"/>
                </a:lnTo>
                <a:lnTo>
                  <a:pt x="476659" y="541584"/>
                </a:lnTo>
                <a:lnTo>
                  <a:pt x="437381" y="565987"/>
                </a:lnTo>
                <a:lnTo>
                  <a:pt x="394389" y="584188"/>
                </a:lnTo>
                <a:lnTo>
                  <a:pt x="348303" y="595564"/>
                </a:lnTo>
                <a:lnTo>
                  <a:pt x="299747" y="599495"/>
                </a:lnTo>
                <a:close/>
              </a:path>
              <a:path w="600075" h="600075">
                <a:moveTo>
                  <a:pt x="535165" y="484140"/>
                </a:moveTo>
                <a:lnTo>
                  <a:pt x="325525" y="484140"/>
                </a:lnTo>
                <a:lnTo>
                  <a:pt x="325525" y="310300"/>
                </a:lnTo>
                <a:lnTo>
                  <a:pt x="374292" y="310300"/>
                </a:lnTo>
                <a:lnTo>
                  <a:pt x="380594" y="248880"/>
                </a:lnTo>
                <a:lnTo>
                  <a:pt x="325537" y="248880"/>
                </a:lnTo>
                <a:lnTo>
                  <a:pt x="325537" y="199207"/>
                </a:lnTo>
                <a:lnTo>
                  <a:pt x="334520" y="196044"/>
                </a:lnTo>
                <a:lnTo>
                  <a:pt x="379713" y="196044"/>
                </a:lnTo>
                <a:lnTo>
                  <a:pt x="379713" y="136411"/>
                </a:lnTo>
                <a:lnTo>
                  <a:pt x="326189" y="136206"/>
                </a:lnTo>
                <a:lnTo>
                  <a:pt x="549891" y="136206"/>
                </a:lnTo>
                <a:lnTo>
                  <a:pt x="565987" y="162113"/>
                </a:lnTo>
                <a:lnTo>
                  <a:pt x="584188" y="205106"/>
                </a:lnTo>
                <a:lnTo>
                  <a:pt x="595564" y="251191"/>
                </a:lnTo>
                <a:lnTo>
                  <a:pt x="599495" y="299747"/>
                </a:lnTo>
                <a:lnTo>
                  <a:pt x="595564" y="348303"/>
                </a:lnTo>
                <a:lnTo>
                  <a:pt x="584188" y="394389"/>
                </a:lnTo>
                <a:lnTo>
                  <a:pt x="565987" y="437381"/>
                </a:lnTo>
                <a:lnTo>
                  <a:pt x="541584" y="476659"/>
                </a:lnTo>
                <a:lnTo>
                  <a:pt x="535165" y="48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49144" y="7723072"/>
            <a:ext cx="578231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0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uma.rnu.tn</a:t>
            </a:r>
            <a:endParaRPr sz="31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2925"/>
              </a:spcBef>
            </a:pPr>
            <a:r>
              <a:rPr sz="3100" spc="285" dirty="0">
                <a:solidFill>
                  <a:srgbClr val="FFFFFF"/>
                </a:solidFill>
                <a:latin typeface="Calibri"/>
                <a:cs typeface="Calibri"/>
              </a:rPr>
              <a:t>UMA-</a:t>
            </a:r>
            <a:r>
              <a:rPr sz="3100" spc="254" dirty="0">
                <a:solidFill>
                  <a:srgbClr val="FFFFFF"/>
                </a:solidFill>
                <a:latin typeface="Calibri"/>
                <a:cs typeface="Calibri"/>
              </a:rPr>
              <a:t>PEE</a:t>
            </a:r>
            <a:r>
              <a:rPr sz="3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180" dirty="0">
                <a:solidFill>
                  <a:srgbClr val="FFFFFF"/>
                </a:solidFill>
                <a:latin typeface="Calibri"/>
                <a:cs typeface="Calibri"/>
              </a:rPr>
              <a:t>Université</a:t>
            </a:r>
            <a:r>
              <a:rPr sz="3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320" dirty="0">
                <a:solidFill>
                  <a:srgbClr val="FFFFFF"/>
                </a:solidFill>
                <a:latin typeface="Calibri"/>
                <a:cs typeface="Calibri"/>
              </a:rPr>
              <a:t>Manouba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8374" y="8563681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67" y="561943"/>
                </a:moveTo>
                <a:lnTo>
                  <a:pt x="235393" y="558265"/>
                </a:lnTo>
                <a:lnTo>
                  <a:pt x="192160" y="547619"/>
                </a:lnTo>
                <a:lnTo>
                  <a:pt x="151847" y="530581"/>
                </a:lnTo>
                <a:lnTo>
                  <a:pt x="115032" y="507732"/>
                </a:lnTo>
                <a:lnTo>
                  <a:pt x="82294" y="479648"/>
                </a:lnTo>
                <a:lnTo>
                  <a:pt x="54211" y="446910"/>
                </a:lnTo>
                <a:lnTo>
                  <a:pt x="31361" y="410095"/>
                </a:lnTo>
                <a:lnTo>
                  <a:pt x="14324" y="369782"/>
                </a:lnTo>
                <a:lnTo>
                  <a:pt x="3677" y="326549"/>
                </a:lnTo>
                <a:lnTo>
                  <a:pt x="0" y="280975"/>
                </a:lnTo>
                <a:lnTo>
                  <a:pt x="3677" y="235399"/>
                </a:lnTo>
                <a:lnTo>
                  <a:pt x="14324" y="192165"/>
                </a:lnTo>
                <a:lnTo>
                  <a:pt x="31361" y="151850"/>
                </a:lnTo>
                <a:lnTo>
                  <a:pt x="54211" y="115034"/>
                </a:lnTo>
                <a:lnTo>
                  <a:pt x="82294" y="82295"/>
                </a:lnTo>
                <a:lnTo>
                  <a:pt x="115032" y="54211"/>
                </a:lnTo>
                <a:lnTo>
                  <a:pt x="151847" y="31361"/>
                </a:lnTo>
                <a:lnTo>
                  <a:pt x="192160" y="14324"/>
                </a:lnTo>
                <a:lnTo>
                  <a:pt x="235393" y="3677"/>
                </a:lnTo>
                <a:lnTo>
                  <a:pt x="280967" y="0"/>
                </a:lnTo>
                <a:lnTo>
                  <a:pt x="326543" y="3677"/>
                </a:lnTo>
                <a:lnTo>
                  <a:pt x="369777" y="14324"/>
                </a:lnTo>
                <a:lnTo>
                  <a:pt x="410090" y="31361"/>
                </a:lnTo>
                <a:lnTo>
                  <a:pt x="446905" y="54211"/>
                </a:lnTo>
                <a:lnTo>
                  <a:pt x="479643" y="82295"/>
                </a:lnTo>
                <a:lnTo>
                  <a:pt x="507726" y="115034"/>
                </a:lnTo>
                <a:lnTo>
                  <a:pt x="511639" y="121340"/>
                </a:lnTo>
                <a:lnTo>
                  <a:pt x="145614" y="121340"/>
                </a:lnTo>
                <a:lnTo>
                  <a:pt x="130633" y="127963"/>
                </a:lnTo>
                <a:lnTo>
                  <a:pt x="98431" y="175585"/>
                </a:lnTo>
                <a:lnTo>
                  <a:pt x="95666" y="197150"/>
                </a:lnTo>
                <a:lnTo>
                  <a:pt x="97232" y="217839"/>
                </a:lnTo>
                <a:lnTo>
                  <a:pt x="119630" y="278490"/>
                </a:lnTo>
                <a:lnTo>
                  <a:pt x="159582" y="337719"/>
                </a:lnTo>
                <a:lnTo>
                  <a:pt x="208150" y="388961"/>
                </a:lnTo>
                <a:lnTo>
                  <a:pt x="265159" y="432029"/>
                </a:lnTo>
                <a:lnTo>
                  <a:pt x="302909" y="450900"/>
                </a:lnTo>
                <a:lnTo>
                  <a:pt x="345430" y="460345"/>
                </a:lnTo>
                <a:lnTo>
                  <a:pt x="496201" y="460345"/>
                </a:lnTo>
                <a:lnTo>
                  <a:pt x="479643" y="479648"/>
                </a:lnTo>
                <a:lnTo>
                  <a:pt x="446905" y="507732"/>
                </a:lnTo>
                <a:lnTo>
                  <a:pt x="410090" y="530581"/>
                </a:lnTo>
                <a:lnTo>
                  <a:pt x="369777" y="547619"/>
                </a:lnTo>
                <a:lnTo>
                  <a:pt x="326543" y="558265"/>
                </a:lnTo>
                <a:lnTo>
                  <a:pt x="280967" y="561943"/>
                </a:lnTo>
                <a:close/>
              </a:path>
              <a:path w="561975" h="561975">
                <a:moveTo>
                  <a:pt x="288362" y="356573"/>
                </a:moveTo>
                <a:lnTo>
                  <a:pt x="249113" y="339507"/>
                </a:lnTo>
                <a:lnTo>
                  <a:pt x="216884" y="306434"/>
                </a:lnTo>
                <a:lnTo>
                  <a:pt x="196507" y="270931"/>
                </a:lnTo>
                <a:lnTo>
                  <a:pt x="196217" y="259357"/>
                </a:lnTo>
                <a:lnTo>
                  <a:pt x="199059" y="247557"/>
                </a:lnTo>
                <a:lnTo>
                  <a:pt x="203884" y="238757"/>
                </a:lnTo>
                <a:lnTo>
                  <a:pt x="210117" y="230525"/>
                </a:lnTo>
                <a:lnTo>
                  <a:pt x="215885" y="222248"/>
                </a:lnTo>
                <a:lnTo>
                  <a:pt x="219312" y="213311"/>
                </a:lnTo>
                <a:lnTo>
                  <a:pt x="217668" y="196039"/>
                </a:lnTo>
                <a:lnTo>
                  <a:pt x="209159" y="179075"/>
                </a:lnTo>
                <a:lnTo>
                  <a:pt x="172874" y="136997"/>
                </a:lnTo>
                <a:lnTo>
                  <a:pt x="145614" y="121340"/>
                </a:lnTo>
                <a:lnTo>
                  <a:pt x="511639" y="121340"/>
                </a:lnTo>
                <a:lnTo>
                  <a:pt x="512129" y="122130"/>
                </a:lnTo>
                <a:lnTo>
                  <a:pt x="271577" y="122130"/>
                </a:lnTo>
                <a:lnTo>
                  <a:pt x="266815" y="125938"/>
                </a:lnTo>
                <a:lnTo>
                  <a:pt x="265626" y="136449"/>
                </a:lnTo>
                <a:lnTo>
                  <a:pt x="269401" y="141195"/>
                </a:lnTo>
                <a:lnTo>
                  <a:pt x="274657" y="141789"/>
                </a:lnTo>
                <a:lnTo>
                  <a:pt x="303104" y="147569"/>
                </a:lnTo>
                <a:lnTo>
                  <a:pt x="329935" y="158138"/>
                </a:lnTo>
                <a:lnTo>
                  <a:pt x="354524" y="173182"/>
                </a:lnTo>
                <a:lnTo>
                  <a:pt x="365505" y="182889"/>
                </a:lnTo>
                <a:lnTo>
                  <a:pt x="277410" y="182889"/>
                </a:lnTo>
                <a:lnTo>
                  <a:pt x="272690" y="186647"/>
                </a:lnTo>
                <a:lnTo>
                  <a:pt x="271510" y="197150"/>
                </a:lnTo>
                <a:lnTo>
                  <a:pt x="275284" y="201904"/>
                </a:lnTo>
                <a:lnTo>
                  <a:pt x="280532" y="202490"/>
                </a:lnTo>
                <a:lnTo>
                  <a:pt x="296150" y="205667"/>
                </a:lnTo>
                <a:lnTo>
                  <a:pt x="336287" y="230267"/>
                </a:lnTo>
                <a:lnTo>
                  <a:pt x="358700" y="271659"/>
                </a:lnTo>
                <a:lnTo>
                  <a:pt x="361327" y="292508"/>
                </a:lnTo>
                <a:lnTo>
                  <a:pt x="365553" y="296425"/>
                </a:lnTo>
                <a:lnTo>
                  <a:pt x="421326" y="296425"/>
                </a:lnTo>
                <a:lnTo>
                  <a:pt x="421643" y="301622"/>
                </a:lnTo>
                <a:lnTo>
                  <a:pt x="425861" y="305547"/>
                </a:lnTo>
                <a:lnTo>
                  <a:pt x="559952" y="305547"/>
                </a:lnTo>
                <a:lnTo>
                  <a:pt x="558257" y="326549"/>
                </a:lnTo>
                <a:lnTo>
                  <a:pt x="555938" y="335969"/>
                </a:lnTo>
                <a:lnTo>
                  <a:pt x="335575" y="335969"/>
                </a:lnTo>
                <a:lnTo>
                  <a:pt x="326467" y="338917"/>
                </a:lnTo>
                <a:lnTo>
                  <a:pt x="317893" y="344234"/>
                </a:lnTo>
                <a:lnTo>
                  <a:pt x="309342" y="350017"/>
                </a:lnTo>
                <a:lnTo>
                  <a:pt x="300300" y="354364"/>
                </a:lnTo>
                <a:lnTo>
                  <a:pt x="288362" y="356573"/>
                </a:lnTo>
                <a:close/>
              </a:path>
              <a:path w="561975" h="561975">
                <a:moveTo>
                  <a:pt x="559952" y="305547"/>
                </a:moveTo>
                <a:lnTo>
                  <a:pt x="431276" y="305547"/>
                </a:lnTo>
                <a:lnTo>
                  <a:pt x="436749" y="305221"/>
                </a:lnTo>
                <a:lnTo>
                  <a:pt x="440775" y="300685"/>
                </a:lnTo>
                <a:lnTo>
                  <a:pt x="425548" y="232846"/>
                </a:lnTo>
                <a:lnTo>
                  <a:pt x="390150" y="179207"/>
                </a:lnTo>
                <a:lnTo>
                  <a:pt x="338483" y="140992"/>
                </a:lnTo>
                <a:lnTo>
                  <a:pt x="276816" y="122749"/>
                </a:lnTo>
                <a:lnTo>
                  <a:pt x="271577" y="122130"/>
                </a:lnTo>
                <a:lnTo>
                  <a:pt x="512129" y="122130"/>
                </a:lnTo>
                <a:lnTo>
                  <a:pt x="530574" y="151850"/>
                </a:lnTo>
                <a:lnTo>
                  <a:pt x="547611" y="192165"/>
                </a:lnTo>
                <a:lnTo>
                  <a:pt x="558257" y="235399"/>
                </a:lnTo>
                <a:lnTo>
                  <a:pt x="561934" y="280975"/>
                </a:lnTo>
                <a:lnTo>
                  <a:pt x="559952" y="305547"/>
                </a:lnTo>
                <a:close/>
              </a:path>
              <a:path w="561975" h="561975">
                <a:moveTo>
                  <a:pt x="421326" y="296425"/>
                </a:moveTo>
                <a:lnTo>
                  <a:pt x="370968" y="296425"/>
                </a:lnTo>
                <a:lnTo>
                  <a:pt x="376442" y="296098"/>
                </a:lnTo>
                <a:lnTo>
                  <a:pt x="380467" y="291562"/>
                </a:lnTo>
                <a:lnTo>
                  <a:pt x="371271" y="249028"/>
                </a:lnTo>
                <a:lnTo>
                  <a:pt x="350188" y="217086"/>
                </a:lnTo>
                <a:lnTo>
                  <a:pt x="319422" y="194325"/>
                </a:lnTo>
                <a:lnTo>
                  <a:pt x="282699" y="183459"/>
                </a:lnTo>
                <a:lnTo>
                  <a:pt x="277410" y="182889"/>
                </a:lnTo>
                <a:lnTo>
                  <a:pt x="365505" y="182889"/>
                </a:lnTo>
                <a:lnTo>
                  <a:pt x="376249" y="192388"/>
                </a:lnTo>
                <a:lnTo>
                  <a:pt x="394262" y="215109"/>
                </a:lnTo>
                <a:lnTo>
                  <a:pt x="407969" y="240466"/>
                </a:lnTo>
                <a:lnTo>
                  <a:pt x="417089" y="267820"/>
                </a:lnTo>
                <a:lnTo>
                  <a:pt x="421326" y="296425"/>
                </a:lnTo>
                <a:close/>
              </a:path>
              <a:path w="561975" h="561975">
                <a:moveTo>
                  <a:pt x="496201" y="460345"/>
                </a:moveTo>
                <a:lnTo>
                  <a:pt x="345430" y="460345"/>
                </a:lnTo>
                <a:lnTo>
                  <a:pt x="366783" y="458695"/>
                </a:lnTo>
                <a:lnTo>
                  <a:pt x="386960" y="452153"/>
                </a:lnTo>
                <a:lnTo>
                  <a:pt x="404344" y="440189"/>
                </a:lnTo>
                <a:lnTo>
                  <a:pt x="415768" y="429385"/>
                </a:lnTo>
                <a:lnTo>
                  <a:pt x="416053" y="429092"/>
                </a:lnTo>
                <a:lnTo>
                  <a:pt x="423470" y="414485"/>
                </a:lnTo>
                <a:lnTo>
                  <a:pt x="419761" y="400243"/>
                </a:lnTo>
                <a:lnTo>
                  <a:pt x="384097" y="360645"/>
                </a:lnTo>
                <a:lnTo>
                  <a:pt x="352735" y="338535"/>
                </a:lnTo>
                <a:lnTo>
                  <a:pt x="335575" y="335969"/>
                </a:lnTo>
                <a:lnTo>
                  <a:pt x="555938" y="335969"/>
                </a:lnTo>
                <a:lnTo>
                  <a:pt x="547611" y="369782"/>
                </a:lnTo>
                <a:lnTo>
                  <a:pt x="530574" y="410095"/>
                </a:lnTo>
                <a:lnTo>
                  <a:pt x="507726" y="446910"/>
                </a:lnTo>
                <a:lnTo>
                  <a:pt x="496201" y="46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9908" y="7721137"/>
            <a:ext cx="581025" cy="580390"/>
          </a:xfrm>
          <a:custGeom>
            <a:avLst/>
            <a:gdLst/>
            <a:ahLst/>
            <a:cxnLst/>
            <a:rect l="l" t="t" r="r" b="b"/>
            <a:pathLst>
              <a:path w="581025" h="580390">
                <a:moveTo>
                  <a:pt x="318899" y="1269"/>
                </a:moveTo>
                <a:lnTo>
                  <a:pt x="261949" y="1269"/>
                </a:lnTo>
                <a:lnTo>
                  <a:pt x="269055" y="0"/>
                </a:lnTo>
                <a:lnTo>
                  <a:pt x="311793" y="0"/>
                </a:lnTo>
                <a:lnTo>
                  <a:pt x="318899" y="1269"/>
                </a:lnTo>
                <a:close/>
              </a:path>
              <a:path w="581025" h="580390">
                <a:moveTo>
                  <a:pt x="333052" y="577849"/>
                </a:moveTo>
                <a:lnTo>
                  <a:pt x="247797" y="577849"/>
                </a:lnTo>
                <a:lnTo>
                  <a:pt x="233748" y="575309"/>
                </a:lnTo>
                <a:lnTo>
                  <a:pt x="226771" y="572769"/>
                </a:lnTo>
                <a:lnTo>
                  <a:pt x="212943" y="570229"/>
                </a:lnTo>
                <a:lnTo>
                  <a:pt x="199294" y="565149"/>
                </a:lnTo>
                <a:lnTo>
                  <a:pt x="192554" y="563879"/>
                </a:lnTo>
                <a:lnTo>
                  <a:pt x="179250" y="558799"/>
                </a:lnTo>
                <a:lnTo>
                  <a:pt x="172695" y="554989"/>
                </a:lnTo>
                <a:lnTo>
                  <a:pt x="159809" y="549909"/>
                </a:lnTo>
                <a:lnTo>
                  <a:pt x="153478" y="546099"/>
                </a:lnTo>
                <a:lnTo>
                  <a:pt x="141071" y="538479"/>
                </a:lnTo>
                <a:lnTo>
                  <a:pt x="135003" y="535939"/>
                </a:lnTo>
                <a:lnTo>
                  <a:pt x="129024" y="530859"/>
                </a:lnTo>
                <a:lnTo>
                  <a:pt x="100668" y="509269"/>
                </a:lnTo>
                <a:lnTo>
                  <a:pt x="95328" y="505459"/>
                </a:lnTo>
                <a:lnTo>
                  <a:pt x="65855" y="473709"/>
                </a:lnTo>
                <a:lnTo>
                  <a:pt x="61399" y="468629"/>
                </a:lnTo>
                <a:lnTo>
                  <a:pt x="57083" y="463549"/>
                </a:lnTo>
                <a:lnTo>
                  <a:pt x="52907" y="457199"/>
                </a:lnTo>
                <a:lnTo>
                  <a:pt x="48872" y="450849"/>
                </a:lnTo>
                <a:lnTo>
                  <a:pt x="44983" y="445769"/>
                </a:lnTo>
                <a:lnTo>
                  <a:pt x="24836" y="407669"/>
                </a:lnTo>
                <a:lnTo>
                  <a:pt x="16894" y="387349"/>
                </a:lnTo>
                <a:lnTo>
                  <a:pt x="14575" y="380999"/>
                </a:lnTo>
                <a:lnTo>
                  <a:pt x="12421" y="374649"/>
                </a:lnTo>
                <a:lnTo>
                  <a:pt x="10435" y="367029"/>
                </a:lnTo>
                <a:lnTo>
                  <a:pt x="8618" y="360679"/>
                </a:lnTo>
                <a:lnTo>
                  <a:pt x="6971" y="353059"/>
                </a:lnTo>
                <a:lnTo>
                  <a:pt x="5494" y="346709"/>
                </a:lnTo>
                <a:lnTo>
                  <a:pt x="4189" y="339089"/>
                </a:lnTo>
                <a:lnTo>
                  <a:pt x="104" y="299719"/>
                </a:lnTo>
                <a:lnTo>
                  <a:pt x="0" y="283209"/>
                </a:lnTo>
                <a:lnTo>
                  <a:pt x="262" y="275589"/>
                </a:lnTo>
                <a:lnTo>
                  <a:pt x="5494" y="233679"/>
                </a:lnTo>
                <a:lnTo>
                  <a:pt x="6971" y="226059"/>
                </a:lnTo>
                <a:lnTo>
                  <a:pt x="8618" y="219709"/>
                </a:lnTo>
                <a:lnTo>
                  <a:pt x="10435" y="212089"/>
                </a:lnTo>
                <a:lnTo>
                  <a:pt x="12421" y="205739"/>
                </a:lnTo>
                <a:lnTo>
                  <a:pt x="24836" y="172719"/>
                </a:lnTo>
                <a:lnTo>
                  <a:pt x="27804" y="165099"/>
                </a:lnTo>
                <a:lnTo>
                  <a:pt x="30931" y="158749"/>
                </a:lnTo>
                <a:lnTo>
                  <a:pt x="34215" y="152399"/>
                </a:lnTo>
                <a:lnTo>
                  <a:pt x="37654" y="146049"/>
                </a:lnTo>
                <a:lnTo>
                  <a:pt x="41243" y="140969"/>
                </a:lnTo>
                <a:lnTo>
                  <a:pt x="44983" y="134619"/>
                </a:lnTo>
                <a:lnTo>
                  <a:pt x="48872" y="128269"/>
                </a:lnTo>
                <a:lnTo>
                  <a:pt x="52907" y="123189"/>
                </a:lnTo>
                <a:lnTo>
                  <a:pt x="57083" y="116839"/>
                </a:lnTo>
                <a:lnTo>
                  <a:pt x="61399" y="111759"/>
                </a:lnTo>
                <a:lnTo>
                  <a:pt x="65855" y="105409"/>
                </a:lnTo>
                <a:lnTo>
                  <a:pt x="70447" y="100329"/>
                </a:lnTo>
                <a:lnTo>
                  <a:pt x="75169" y="95249"/>
                </a:lnTo>
                <a:lnTo>
                  <a:pt x="80020" y="90169"/>
                </a:lnTo>
                <a:lnTo>
                  <a:pt x="85001" y="83819"/>
                </a:lnTo>
                <a:lnTo>
                  <a:pt x="90106" y="80009"/>
                </a:lnTo>
                <a:lnTo>
                  <a:pt x="95328" y="74929"/>
                </a:lnTo>
                <a:lnTo>
                  <a:pt x="100668" y="69849"/>
                </a:lnTo>
                <a:lnTo>
                  <a:pt x="106125" y="64769"/>
                </a:lnTo>
                <a:lnTo>
                  <a:pt x="111694" y="60959"/>
                </a:lnTo>
                <a:lnTo>
                  <a:pt x="117366" y="57149"/>
                </a:lnTo>
                <a:lnTo>
                  <a:pt x="123143" y="52069"/>
                </a:lnTo>
                <a:lnTo>
                  <a:pt x="129024" y="48259"/>
                </a:lnTo>
                <a:lnTo>
                  <a:pt x="135003" y="44449"/>
                </a:lnTo>
                <a:lnTo>
                  <a:pt x="147230" y="36829"/>
                </a:lnTo>
                <a:lnTo>
                  <a:pt x="153478" y="34289"/>
                </a:lnTo>
                <a:lnTo>
                  <a:pt x="166214" y="26669"/>
                </a:lnTo>
                <a:lnTo>
                  <a:pt x="172695" y="24129"/>
                </a:lnTo>
                <a:lnTo>
                  <a:pt x="206093" y="11429"/>
                </a:lnTo>
                <a:lnTo>
                  <a:pt x="212943" y="10159"/>
                </a:lnTo>
                <a:lnTo>
                  <a:pt x="219836" y="7619"/>
                </a:lnTo>
                <a:lnTo>
                  <a:pt x="254861" y="1269"/>
                </a:lnTo>
                <a:lnTo>
                  <a:pt x="325987" y="1269"/>
                </a:lnTo>
                <a:lnTo>
                  <a:pt x="361010" y="7619"/>
                </a:lnTo>
                <a:lnTo>
                  <a:pt x="367902" y="10159"/>
                </a:lnTo>
                <a:lnTo>
                  <a:pt x="374752" y="11429"/>
                </a:lnTo>
                <a:lnTo>
                  <a:pt x="408148" y="24129"/>
                </a:lnTo>
                <a:lnTo>
                  <a:pt x="414628" y="26669"/>
                </a:lnTo>
                <a:lnTo>
                  <a:pt x="427364" y="34289"/>
                </a:lnTo>
                <a:lnTo>
                  <a:pt x="433612" y="36829"/>
                </a:lnTo>
                <a:lnTo>
                  <a:pt x="445838" y="44449"/>
                </a:lnTo>
                <a:lnTo>
                  <a:pt x="451816" y="48259"/>
                </a:lnTo>
                <a:lnTo>
                  <a:pt x="457697" y="52069"/>
                </a:lnTo>
                <a:lnTo>
                  <a:pt x="463473" y="57149"/>
                </a:lnTo>
                <a:lnTo>
                  <a:pt x="469146" y="60959"/>
                </a:lnTo>
                <a:lnTo>
                  <a:pt x="500818" y="90169"/>
                </a:lnTo>
                <a:lnTo>
                  <a:pt x="519439" y="111759"/>
                </a:lnTo>
                <a:lnTo>
                  <a:pt x="523755" y="116839"/>
                </a:lnTo>
                <a:lnTo>
                  <a:pt x="527931" y="123189"/>
                </a:lnTo>
                <a:lnTo>
                  <a:pt x="531966" y="128269"/>
                </a:lnTo>
                <a:lnTo>
                  <a:pt x="535855" y="134619"/>
                </a:lnTo>
                <a:lnTo>
                  <a:pt x="539594" y="140969"/>
                </a:lnTo>
                <a:lnTo>
                  <a:pt x="542466" y="146049"/>
                </a:lnTo>
                <a:lnTo>
                  <a:pt x="150839" y="146049"/>
                </a:lnTo>
                <a:lnTo>
                  <a:pt x="145255" y="147319"/>
                </a:lnTo>
                <a:lnTo>
                  <a:pt x="111912" y="176529"/>
                </a:lnTo>
                <a:lnTo>
                  <a:pt x="109399" y="187959"/>
                </a:lnTo>
                <a:lnTo>
                  <a:pt x="134684" y="201929"/>
                </a:lnTo>
                <a:lnTo>
                  <a:pt x="147884" y="209549"/>
                </a:lnTo>
                <a:lnTo>
                  <a:pt x="108854" y="209549"/>
                </a:lnTo>
                <a:lnTo>
                  <a:pt x="108862" y="392429"/>
                </a:lnTo>
                <a:lnTo>
                  <a:pt x="132495" y="426719"/>
                </a:lnTo>
                <a:lnTo>
                  <a:pt x="150277" y="433069"/>
                </a:lnTo>
                <a:lnTo>
                  <a:pt x="543195" y="433069"/>
                </a:lnTo>
                <a:lnTo>
                  <a:pt x="539606" y="439419"/>
                </a:lnTo>
                <a:lnTo>
                  <a:pt x="535866" y="445769"/>
                </a:lnTo>
                <a:lnTo>
                  <a:pt x="531977" y="450849"/>
                </a:lnTo>
                <a:lnTo>
                  <a:pt x="527942" y="457199"/>
                </a:lnTo>
                <a:lnTo>
                  <a:pt x="523766" y="463549"/>
                </a:lnTo>
                <a:lnTo>
                  <a:pt x="519450" y="468629"/>
                </a:lnTo>
                <a:lnTo>
                  <a:pt x="514994" y="473709"/>
                </a:lnTo>
                <a:lnTo>
                  <a:pt x="510402" y="480059"/>
                </a:lnTo>
                <a:lnTo>
                  <a:pt x="480181" y="509269"/>
                </a:lnTo>
                <a:lnTo>
                  <a:pt x="474724" y="514349"/>
                </a:lnTo>
                <a:lnTo>
                  <a:pt x="469155" y="519429"/>
                </a:lnTo>
                <a:lnTo>
                  <a:pt x="463483" y="523239"/>
                </a:lnTo>
                <a:lnTo>
                  <a:pt x="457706" y="527049"/>
                </a:lnTo>
                <a:lnTo>
                  <a:pt x="451825" y="530859"/>
                </a:lnTo>
                <a:lnTo>
                  <a:pt x="445846" y="535939"/>
                </a:lnTo>
                <a:lnTo>
                  <a:pt x="439778" y="538479"/>
                </a:lnTo>
                <a:lnTo>
                  <a:pt x="427371" y="546099"/>
                </a:lnTo>
                <a:lnTo>
                  <a:pt x="421040" y="549909"/>
                </a:lnTo>
                <a:lnTo>
                  <a:pt x="408154" y="554989"/>
                </a:lnTo>
                <a:lnTo>
                  <a:pt x="401599" y="558799"/>
                </a:lnTo>
                <a:lnTo>
                  <a:pt x="388295" y="563879"/>
                </a:lnTo>
                <a:lnTo>
                  <a:pt x="381555" y="565149"/>
                </a:lnTo>
                <a:lnTo>
                  <a:pt x="367906" y="570229"/>
                </a:lnTo>
                <a:lnTo>
                  <a:pt x="354078" y="572769"/>
                </a:lnTo>
                <a:lnTo>
                  <a:pt x="347101" y="575309"/>
                </a:lnTo>
                <a:lnTo>
                  <a:pt x="333052" y="577849"/>
                </a:lnTo>
                <a:close/>
              </a:path>
              <a:path w="581025" h="580390">
                <a:moveTo>
                  <a:pt x="340080" y="284479"/>
                </a:moveTo>
                <a:lnTo>
                  <a:pt x="297706" y="284479"/>
                </a:lnTo>
                <a:lnTo>
                  <a:pt x="304514" y="283209"/>
                </a:lnTo>
                <a:lnTo>
                  <a:pt x="310851" y="279399"/>
                </a:lnTo>
                <a:lnTo>
                  <a:pt x="446114" y="201929"/>
                </a:lnTo>
                <a:lnTo>
                  <a:pt x="471450" y="186689"/>
                </a:lnTo>
                <a:lnTo>
                  <a:pt x="470595" y="181609"/>
                </a:lnTo>
                <a:lnTo>
                  <a:pt x="468785" y="176529"/>
                </a:lnTo>
                <a:lnTo>
                  <a:pt x="463253" y="166369"/>
                </a:lnTo>
                <a:lnTo>
                  <a:pt x="459705" y="161289"/>
                </a:lnTo>
                <a:lnTo>
                  <a:pt x="451042" y="154939"/>
                </a:lnTo>
                <a:lnTo>
                  <a:pt x="446199" y="151129"/>
                </a:lnTo>
                <a:lnTo>
                  <a:pt x="435487" y="147319"/>
                </a:lnTo>
                <a:lnTo>
                  <a:pt x="429953" y="146049"/>
                </a:lnTo>
                <a:lnTo>
                  <a:pt x="542466" y="146049"/>
                </a:lnTo>
                <a:lnTo>
                  <a:pt x="543184" y="147319"/>
                </a:lnTo>
                <a:lnTo>
                  <a:pt x="546623" y="152399"/>
                </a:lnTo>
                <a:lnTo>
                  <a:pt x="549908" y="158749"/>
                </a:lnTo>
                <a:lnTo>
                  <a:pt x="553035" y="165099"/>
                </a:lnTo>
                <a:lnTo>
                  <a:pt x="556003" y="172719"/>
                </a:lnTo>
                <a:lnTo>
                  <a:pt x="558813" y="179069"/>
                </a:lnTo>
                <a:lnTo>
                  <a:pt x="561462" y="185419"/>
                </a:lnTo>
                <a:lnTo>
                  <a:pt x="563946" y="191769"/>
                </a:lnTo>
                <a:lnTo>
                  <a:pt x="566265" y="198119"/>
                </a:lnTo>
                <a:lnTo>
                  <a:pt x="568419" y="205739"/>
                </a:lnTo>
                <a:lnTo>
                  <a:pt x="569214" y="208279"/>
                </a:lnTo>
                <a:lnTo>
                  <a:pt x="471995" y="208279"/>
                </a:lnTo>
                <a:lnTo>
                  <a:pt x="340080" y="284479"/>
                </a:lnTo>
                <a:close/>
              </a:path>
              <a:path w="581025" h="580390">
                <a:moveTo>
                  <a:pt x="543195" y="433069"/>
                </a:moveTo>
                <a:lnTo>
                  <a:pt x="430572" y="433069"/>
                </a:lnTo>
                <a:lnTo>
                  <a:pt x="436660" y="431799"/>
                </a:lnTo>
                <a:lnTo>
                  <a:pt x="448354" y="426719"/>
                </a:lnTo>
                <a:lnTo>
                  <a:pt x="471987" y="392429"/>
                </a:lnTo>
                <a:lnTo>
                  <a:pt x="471995" y="208279"/>
                </a:lnTo>
                <a:lnTo>
                  <a:pt x="569214" y="208279"/>
                </a:lnTo>
                <a:lnTo>
                  <a:pt x="570406" y="212089"/>
                </a:lnTo>
                <a:lnTo>
                  <a:pt x="572224" y="219709"/>
                </a:lnTo>
                <a:lnTo>
                  <a:pt x="573871" y="226059"/>
                </a:lnTo>
                <a:lnTo>
                  <a:pt x="575349" y="233679"/>
                </a:lnTo>
                <a:lnTo>
                  <a:pt x="576655" y="240029"/>
                </a:lnTo>
                <a:lnTo>
                  <a:pt x="578748" y="253999"/>
                </a:lnTo>
                <a:lnTo>
                  <a:pt x="579657" y="262889"/>
                </a:lnTo>
                <a:lnTo>
                  <a:pt x="580148" y="267969"/>
                </a:lnTo>
                <a:lnTo>
                  <a:pt x="580586" y="275589"/>
                </a:lnTo>
                <a:lnTo>
                  <a:pt x="580849" y="283209"/>
                </a:lnTo>
                <a:lnTo>
                  <a:pt x="580745" y="299719"/>
                </a:lnTo>
                <a:lnTo>
                  <a:pt x="576660" y="339089"/>
                </a:lnTo>
                <a:lnTo>
                  <a:pt x="575355" y="346709"/>
                </a:lnTo>
                <a:lnTo>
                  <a:pt x="573878" y="353059"/>
                </a:lnTo>
                <a:lnTo>
                  <a:pt x="572231" y="360679"/>
                </a:lnTo>
                <a:lnTo>
                  <a:pt x="570414" y="367029"/>
                </a:lnTo>
                <a:lnTo>
                  <a:pt x="568428" y="374649"/>
                </a:lnTo>
                <a:lnTo>
                  <a:pt x="566274" y="380999"/>
                </a:lnTo>
                <a:lnTo>
                  <a:pt x="563955" y="387349"/>
                </a:lnTo>
                <a:lnTo>
                  <a:pt x="561471" y="394969"/>
                </a:lnTo>
                <a:lnTo>
                  <a:pt x="546634" y="426719"/>
                </a:lnTo>
                <a:lnTo>
                  <a:pt x="543195" y="433069"/>
                </a:lnTo>
                <a:close/>
              </a:path>
              <a:path w="581025" h="580390">
                <a:moveTo>
                  <a:pt x="298318" y="303529"/>
                </a:moveTo>
                <a:lnTo>
                  <a:pt x="282622" y="303529"/>
                </a:lnTo>
                <a:lnTo>
                  <a:pt x="275036" y="302259"/>
                </a:lnTo>
                <a:lnTo>
                  <a:pt x="267711" y="299719"/>
                </a:lnTo>
                <a:lnTo>
                  <a:pt x="260647" y="295909"/>
                </a:lnTo>
                <a:lnTo>
                  <a:pt x="108854" y="209549"/>
                </a:lnTo>
                <a:lnTo>
                  <a:pt x="147884" y="209549"/>
                </a:lnTo>
                <a:lnTo>
                  <a:pt x="269998" y="279399"/>
                </a:lnTo>
                <a:lnTo>
                  <a:pt x="276335" y="283209"/>
                </a:lnTo>
                <a:lnTo>
                  <a:pt x="283144" y="284479"/>
                </a:lnTo>
                <a:lnTo>
                  <a:pt x="340080" y="284479"/>
                </a:lnTo>
                <a:lnTo>
                  <a:pt x="320293" y="295909"/>
                </a:lnTo>
                <a:lnTo>
                  <a:pt x="313229" y="299719"/>
                </a:lnTo>
                <a:lnTo>
                  <a:pt x="305904" y="302259"/>
                </a:lnTo>
                <a:lnTo>
                  <a:pt x="298318" y="303529"/>
                </a:lnTo>
                <a:close/>
              </a:path>
              <a:path w="581025" h="580390">
                <a:moveTo>
                  <a:pt x="318900" y="579119"/>
                </a:moveTo>
                <a:lnTo>
                  <a:pt x="261949" y="579119"/>
                </a:lnTo>
                <a:lnTo>
                  <a:pt x="254861" y="577849"/>
                </a:lnTo>
                <a:lnTo>
                  <a:pt x="325989" y="577849"/>
                </a:lnTo>
                <a:lnTo>
                  <a:pt x="318900" y="579119"/>
                </a:lnTo>
                <a:close/>
              </a:path>
              <a:path w="581025" h="580390">
                <a:moveTo>
                  <a:pt x="304679" y="580389"/>
                </a:moveTo>
                <a:lnTo>
                  <a:pt x="276170" y="580389"/>
                </a:lnTo>
                <a:lnTo>
                  <a:pt x="269055" y="579119"/>
                </a:lnTo>
                <a:lnTo>
                  <a:pt x="311794" y="579119"/>
                </a:lnTo>
                <a:lnTo>
                  <a:pt x="304679" y="580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39278" y="7774602"/>
            <a:ext cx="673480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6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pole.etudiant.entrepreneur@uma.tn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71653" y="8662964"/>
            <a:ext cx="222059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300" dirty="0">
                <a:solidFill>
                  <a:srgbClr val="FFFFFF"/>
                </a:solidFill>
                <a:latin typeface="Calibri"/>
                <a:cs typeface="Calibri"/>
              </a:rPr>
              <a:t>58</a:t>
            </a:r>
            <a:r>
              <a:rPr sz="31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370" dirty="0">
                <a:solidFill>
                  <a:srgbClr val="FFFFFF"/>
                </a:solidFill>
                <a:latin typeface="Calibri"/>
                <a:cs typeface="Calibri"/>
              </a:rPr>
              <a:t>222</a:t>
            </a:r>
            <a:r>
              <a:rPr sz="3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300" dirty="0">
                <a:solidFill>
                  <a:srgbClr val="FFFFFF"/>
                </a:solidFill>
                <a:latin typeface="Calibri"/>
                <a:cs typeface="Calibri"/>
              </a:rPr>
              <a:t>333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BEFA-6ECA-D737-B46C-401FF7CB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B4727629-7556-B2E1-B548-E27B2DAE61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4473" y="1218764"/>
            <a:ext cx="1960569" cy="111952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EC06BB4-2D79-8DA9-94C2-232C2DC0D0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19522" y="1147866"/>
            <a:ext cx="981462" cy="1300183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DFF2724-B02A-969D-2B59-387F034572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8129" y="1415238"/>
            <a:ext cx="1523999" cy="55244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EB257AF-D365-DE7E-5D14-BEA6C345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823843"/>
            <a:ext cx="15651480" cy="723275"/>
          </a:xfrm>
        </p:spPr>
        <p:txBody>
          <a:bodyPr/>
          <a:lstStyle/>
          <a:p>
            <a:r>
              <a:rPr lang="fr-FR" dirty="0"/>
              <a:t>Mise en œuvre du Statut « Etudiant-Entrepreneur 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221179-2CF0-723C-E89D-00C93AED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781" y="6948256"/>
            <a:ext cx="15651480" cy="2195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933E91-5E1A-904D-C6F9-B31E27154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279" y="4762500"/>
            <a:ext cx="14478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5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059" y="2205367"/>
            <a:ext cx="138880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2A366D"/>
                </a:solidFill>
              </a:rPr>
              <a:t>QU’EST</a:t>
            </a:r>
            <a:r>
              <a:rPr sz="3800" spc="120" dirty="0">
                <a:solidFill>
                  <a:srgbClr val="2A366D"/>
                </a:solidFill>
              </a:rPr>
              <a:t> </a:t>
            </a:r>
            <a:r>
              <a:rPr sz="3800" dirty="0">
                <a:solidFill>
                  <a:srgbClr val="2A366D"/>
                </a:solidFill>
              </a:rPr>
              <a:t>CE</a:t>
            </a:r>
            <a:r>
              <a:rPr sz="3800" spc="125" dirty="0">
                <a:solidFill>
                  <a:srgbClr val="2A366D"/>
                </a:solidFill>
              </a:rPr>
              <a:t> </a:t>
            </a:r>
            <a:r>
              <a:rPr sz="3800" spc="270" dirty="0">
                <a:solidFill>
                  <a:srgbClr val="2A366D"/>
                </a:solidFill>
              </a:rPr>
              <a:t>QU’UN</a:t>
            </a:r>
            <a:r>
              <a:rPr sz="3800" spc="125" dirty="0">
                <a:solidFill>
                  <a:srgbClr val="2A366D"/>
                </a:solidFill>
              </a:rPr>
              <a:t> </a:t>
            </a:r>
            <a:r>
              <a:rPr sz="3800" spc="-40" dirty="0">
                <a:solidFill>
                  <a:srgbClr val="2A366D"/>
                </a:solidFill>
              </a:rPr>
              <a:t>STATUT</a:t>
            </a:r>
            <a:r>
              <a:rPr sz="3800" spc="120" dirty="0">
                <a:solidFill>
                  <a:srgbClr val="2A366D"/>
                </a:solidFill>
              </a:rPr>
              <a:t> </a:t>
            </a:r>
            <a:r>
              <a:rPr sz="3800" spc="70" dirty="0">
                <a:solidFill>
                  <a:srgbClr val="2A366D"/>
                </a:solidFill>
              </a:rPr>
              <a:t>ÉTUDIANT</a:t>
            </a:r>
            <a:r>
              <a:rPr sz="3800" spc="125" dirty="0">
                <a:solidFill>
                  <a:srgbClr val="2A366D"/>
                </a:solidFill>
              </a:rPr>
              <a:t> </a:t>
            </a:r>
            <a:r>
              <a:rPr sz="3800" dirty="0">
                <a:solidFill>
                  <a:srgbClr val="2A366D"/>
                </a:solidFill>
              </a:rPr>
              <a:t>ENTREPRENEUR</a:t>
            </a:r>
            <a:r>
              <a:rPr sz="3800" spc="125" dirty="0">
                <a:solidFill>
                  <a:srgbClr val="2A366D"/>
                </a:solidFill>
              </a:rPr>
              <a:t> </a:t>
            </a:r>
            <a:r>
              <a:rPr sz="3800" spc="155" dirty="0">
                <a:solidFill>
                  <a:srgbClr val="2A366D"/>
                </a:solidFill>
              </a:rPr>
              <a:t>?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833" y="3425697"/>
            <a:ext cx="123824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833" y="4616322"/>
            <a:ext cx="123824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75391" y="614196"/>
            <a:ext cx="1858063" cy="10609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0826" y="547004"/>
            <a:ext cx="930147" cy="12322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16447" y="800399"/>
            <a:ext cx="1447799" cy="5238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166941" y="6089190"/>
            <a:ext cx="8883650" cy="3064510"/>
            <a:chOff x="5166941" y="6089190"/>
            <a:chExt cx="8883650" cy="30645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6941" y="6252371"/>
              <a:ext cx="8862557" cy="28586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66941" y="6687503"/>
              <a:ext cx="782955" cy="782955"/>
            </a:xfrm>
            <a:custGeom>
              <a:avLst/>
              <a:gdLst/>
              <a:ahLst/>
              <a:cxnLst/>
              <a:rect l="l" t="t" r="r" b="b"/>
              <a:pathLst>
                <a:path w="782954" h="782954">
                  <a:moveTo>
                    <a:pt x="391374" y="782749"/>
                  </a:moveTo>
                  <a:lnTo>
                    <a:pt x="342281" y="779700"/>
                  </a:lnTo>
                  <a:lnTo>
                    <a:pt x="295008" y="770796"/>
                  </a:lnTo>
                  <a:lnTo>
                    <a:pt x="249921" y="756405"/>
                  </a:lnTo>
                  <a:lnTo>
                    <a:pt x="207387" y="736893"/>
                  </a:lnTo>
                  <a:lnTo>
                    <a:pt x="167773" y="712628"/>
                  </a:lnTo>
                  <a:lnTo>
                    <a:pt x="131447" y="683975"/>
                  </a:lnTo>
                  <a:lnTo>
                    <a:pt x="98774" y="651302"/>
                  </a:lnTo>
                  <a:lnTo>
                    <a:pt x="70121" y="614975"/>
                  </a:lnTo>
                  <a:lnTo>
                    <a:pt x="45855" y="575362"/>
                  </a:lnTo>
                  <a:lnTo>
                    <a:pt x="26343" y="532828"/>
                  </a:lnTo>
                  <a:lnTo>
                    <a:pt x="11952" y="487741"/>
                  </a:lnTo>
                  <a:lnTo>
                    <a:pt x="3049" y="440468"/>
                  </a:lnTo>
                  <a:lnTo>
                    <a:pt x="0" y="391376"/>
                  </a:lnTo>
                  <a:lnTo>
                    <a:pt x="3049" y="342281"/>
                  </a:lnTo>
                  <a:lnTo>
                    <a:pt x="11952" y="295008"/>
                  </a:lnTo>
                  <a:lnTo>
                    <a:pt x="26343" y="249921"/>
                  </a:lnTo>
                  <a:lnTo>
                    <a:pt x="45855" y="207387"/>
                  </a:lnTo>
                  <a:lnTo>
                    <a:pt x="70121" y="167773"/>
                  </a:lnTo>
                  <a:lnTo>
                    <a:pt x="98774" y="131447"/>
                  </a:lnTo>
                  <a:lnTo>
                    <a:pt x="131447" y="98774"/>
                  </a:lnTo>
                  <a:lnTo>
                    <a:pt x="167773" y="70121"/>
                  </a:lnTo>
                  <a:lnTo>
                    <a:pt x="207387" y="45855"/>
                  </a:lnTo>
                  <a:lnTo>
                    <a:pt x="249921" y="26343"/>
                  </a:lnTo>
                  <a:lnTo>
                    <a:pt x="295008" y="11952"/>
                  </a:lnTo>
                  <a:lnTo>
                    <a:pt x="342281" y="3049"/>
                  </a:lnTo>
                  <a:lnTo>
                    <a:pt x="391374" y="0"/>
                  </a:lnTo>
                  <a:lnTo>
                    <a:pt x="440467" y="3049"/>
                  </a:lnTo>
                  <a:lnTo>
                    <a:pt x="487741" y="11952"/>
                  </a:lnTo>
                  <a:lnTo>
                    <a:pt x="532828" y="26343"/>
                  </a:lnTo>
                  <a:lnTo>
                    <a:pt x="575362" y="45855"/>
                  </a:lnTo>
                  <a:lnTo>
                    <a:pt x="614975" y="70121"/>
                  </a:lnTo>
                  <a:lnTo>
                    <a:pt x="651302" y="98774"/>
                  </a:lnTo>
                  <a:lnTo>
                    <a:pt x="683975" y="131447"/>
                  </a:lnTo>
                  <a:lnTo>
                    <a:pt x="712628" y="167773"/>
                  </a:lnTo>
                  <a:lnTo>
                    <a:pt x="736894" y="207387"/>
                  </a:lnTo>
                  <a:lnTo>
                    <a:pt x="756405" y="249921"/>
                  </a:lnTo>
                  <a:lnTo>
                    <a:pt x="770796" y="295008"/>
                  </a:lnTo>
                  <a:lnTo>
                    <a:pt x="779700" y="342281"/>
                  </a:lnTo>
                  <a:lnTo>
                    <a:pt x="782749" y="391372"/>
                  </a:lnTo>
                  <a:lnTo>
                    <a:pt x="779700" y="440468"/>
                  </a:lnTo>
                  <a:lnTo>
                    <a:pt x="770796" y="487741"/>
                  </a:lnTo>
                  <a:lnTo>
                    <a:pt x="756405" y="532828"/>
                  </a:lnTo>
                  <a:lnTo>
                    <a:pt x="736894" y="575362"/>
                  </a:lnTo>
                  <a:lnTo>
                    <a:pt x="712628" y="614975"/>
                  </a:lnTo>
                  <a:lnTo>
                    <a:pt x="683975" y="651302"/>
                  </a:lnTo>
                  <a:lnTo>
                    <a:pt x="651302" y="683975"/>
                  </a:lnTo>
                  <a:lnTo>
                    <a:pt x="614975" y="712628"/>
                  </a:lnTo>
                  <a:lnTo>
                    <a:pt x="575362" y="736893"/>
                  </a:lnTo>
                  <a:lnTo>
                    <a:pt x="532828" y="756405"/>
                  </a:lnTo>
                  <a:lnTo>
                    <a:pt x="487741" y="770796"/>
                  </a:lnTo>
                  <a:lnTo>
                    <a:pt x="440467" y="779700"/>
                  </a:lnTo>
                  <a:lnTo>
                    <a:pt x="391374" y="782749"/>
                  </a:lnTo>
                  <a:close/>
                </a:path>
              </a:pathLst>
            </a:custGeom>
            <a:solidFill>
              <a:srgbClr val="29C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92609" y="7078876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475588" y="2516"/>
                  </a:moveTo>
                  <a:lnTo>
                    <a:pt x="382130" y="2516"/>
                  </a:lnTo>
                  <a:lnTo>
                    <a:pt x="428859" y="0"/>
                  </a:lnTo>
                  <a:lnTo>
                    <a:pt x="475588" y="2516"/>
                  </a:lnTo>
                  <a:close/>
                </a:path>
                <a:path w="857884" h="857884">
                  <a:moveTo>
                    <a:pt x="428868" y="857719"/>
                  </a:moveTo>
                  <a:lnTo>
                    <a:pt x="382130" y="855203"/>
                  </a:lnTo>
                  <a:lnTo>
                    <a:pt x="336859" y="847828"/>
                  </a:lnTo>
                  <a:lnTo>
                    <a:pt x="293306" y="835856"/>
                  </a:lnTo>
                  <a:lnTo>
                    <a:pt x="251735" y="819548"/>
                  </a:lnTo>
                  <a:lnTo>
                    <a:pt x="212405" y="799167"/>
                  </a:lnTo>
                  <a:lnTo>
                    <a:pt x="175580" y="774974"/>
                  </a:lnTo>
                  <a:lnTo>
                    <a:pt x="141520" y="747230"/>
                  </a:lnTo>
                  <a:lnTo>
                    <a:pt x="110488" y="716198"/>
                  </a:lnTo>
                  <a:lnTo>
                    <a:pt x="82744" y="682138"/>
                  </a:lnTo>
                  <a:lnTo>
                    <a:pt x="58551" y="645313"/>
                  </a:lnTo>
                  <a:lnTo>
                    <a:pt x="38170" y="605983"/>
                  </a:lnTo>
                  <a:lnTo>
                    <a:pt x="21863" y="564412"/>
                  </a:lnTo>
                  <a:lnTo>
                    <a:pt x="9891" y="520859"/>
                  </a:lnTo>
                  <a:lnTo>
                    <a:pt x="2516" y="475588"/>
                  </a:lnTo>
                  <a:lnTo>
                    <a:pt x="0" y="428868"/>
                  </a:lnTo>
                  <a:lnTo>
                    <a:pt x="2516" y="382130"/>
                  </a:lnTo>
                  <a:lnTo>
                    <a:pt x="9891" y="336858"/>
                  </a:lnTo>
                  <a:lnTo>
                    <a:pt x="21863" y="293306"/>
                  </a:lnTo>
                  <a:lnTo>
                    <a:pt x="38170" y="251735"/>
                  </a:lnTo>
                  <a:lnTo>
                    <a:pt x="58551" y="212405"/>
                  </a:lnTo>
                  <a:lnTo>
                    <a:pt x="82744" y="175580"/>
                  </a:lnTo>
                  <a:lnTo>
                    <a:pt x="110488" y="141520"/>
                  </a:lnTo>
                  <a:lnTo>
                    <a:pt x="141520" y="110488"/>
                  </a:lnTo>
                  <a:lnTo>
                    <a:pt x="175580" y="82744"/>
                  </a:lnTo>
                  <a:lnTo>
                    <a:pt x="212405" y="58551"/>
                  </a:lnTo>
                  <a:lnTo>
                    <a:pt x="251735" y="38170"/>
                  </a:lnTo>
                  <a:lnTo>
                    <a:pt x="293306" y="21863"/>
                  </a:lnTo>
                  <a:lnTo>
                    <a:pt x="336859" y="9891"/>
                  </a:lnTo>
                  <a:lnTo>
                    <a:pt x="382130" y="2516"/>
                  </a:lnTo>
                  <a:lnTo>
                    <a:pt x="475588" y="2516"/>
                  </a:lnTo>
                  <a:lnTo>
                    <a:pt x="520859" y="9891"/>
                  </a:lnTo>
                  <a:lnTo>
                    <a:pt x="564412" y="21863"/>
                  </a:lnTo>
                  <a:lnTo>
                    <a:pt x="605983" y="38170"/>
                  </a:lnTo>
                  <a:lnTo>
                    <a:pt x="645312" y="58551"/>
                  </a:lnTo>
                  <a:lnTo>
                    <a:pt x="682138" y="82744"/>
                  </a:lnTo>
                  <a:lnTo>
                    <a:pt x="716197" y="110488"/>
                  </a:lnTo>
                  <a:lnTo>
                    <a:pt x="747229" y="141520"/>
                  </a:lnTo>
                  <a:lnTo>
                    <a:pt x="774973" y="175580"/>
                  </a:lnTo>
                  <a:lnTo>
                    <a:pt x="799166" y="212405"/>
                  </a:lnTo>
                  <a:lnTo>
                    <a:pt x="819547" y="251735"/>
                  </a:lnTo>
                  <a:lnTo>
                    <a:pt x="835854" y="293306"/>
                  </a:lnTo>
                  <a:lnTo>
                    <a:pt x="847826" y="336858"/>
                  </a:lnTo>
                  <a:lnTo>
                    <a:pt x="855201" y="382130"/>
                  </a:lnTo>
                  <a:lnTo>
                    <a:pt x="857717" y="428850"/>
                  </a:lnTo>
                  <a:lnTo>
                    <a:pt x="855201" y="475588"/>
                  </a:lnTo>
                  <a:lnTo>
                    <a:pt x="847826" y="520859"/>
                  </a:lnTo>
                  <a:lnTo>
                    <a:pt x="835854" y="564412"/>
                  </a:lnTo>
                  <a:lnTo>
                    <a:pt x="819547" y="605983"/>
                  </a:lnTo>
                  <a:lnTo>
                    <a:pt x="799166" y="645313"/>
                  </a:lnTo>
                  <a:lnTo>
                    <a:pt x="774973" y="682138"/>
                  </a:lnTo>
                  <a:lnTo>
                    <a:pt x="747229" y="716198"/>
                  </a:lnTo>
                  <a:lnTo>
                    <a:pt x="716197" y="747230"/>
                  </a:lnTo>
                  <a:lnTo>
                    <a:pt x="682138" y="774974"/>
                  </a:lnTo>
                  <a:lnTo>
                    <a:pt x="645312" y="799167"/>
                  </a:lnTo>
                  <a:lnTo>
                    <a:pt x="605983" y="819548"/>
                  </a:lnTo>
                  <a:lnTo>
                    <a:pt x="564412" y="835856"/>
                  </a:lnTo>
                  <a:lnTo>
                    <a:pt x="520859" y="847828"/>
                  </a:lnTo>
                  <a:lnTo>
                    <a:pt x="475588" y="855203"/>
                  </a:lnTo>
                  <a:lnTo>
                    <a:pt x="428868" y="857719"/>
                  </a:lnTo>
                  <a:close/>
                </a:path>
              </a:pathLst>
            </a:custGeom>
            <a:solidFill>
              <a:srgbClr val="DD3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8566" y="6089190"/>
              <a:ext cx="989965" cy="989965"/>
            </a:xfrm>
            <a:custGeom>
              <a:avLst/>
              <a:gdLst/>
              <a:ahLst/>
              <a:cxnLst/>
              <a:rect l="l" t="t" r="r" b="b"/>
              <a:pathLst>
                <a:path w="989965" h="989965">
                  <a:moveTo>
                    <a:pt x="494846" y="989686"/>
                  </a:moveTo>
                  <a:lnTo>
                    <a:pt x="447185" y="987420"/>
                  </a:lnTo>
                  <a:lnTo>
                    <a:pt x="400810" y="980763"/>
                  </a:lnTo>
                  <a:lnTo>
                    <a:pt x="355924" y="969920"/>
                  </a:lnTo>
                  <a:lnTo>
                    <a:pt x="312734" y="955101"/>
                  </a:lnTo>
                  <a:lnTo>
                    <a:pt x="271449" y="936510"/>
                  </a:lnTo>
                  <a:lnTo>
                    <a:pt x="232274" y="914358"/>
                  </a:lnTo>
                  <a:lnTo>
                    <a:pt x="195418" y="888849"/>
                  </a:lnTo>
                  <a:lnTo>
                    <a:pt x="161088" y="860193"/>
                  </a:lnTo>
                  <a:lnTo>
                    <a:pt x="129491" y="828596"/>
                  </a:lnTo>
                  <a:lnTo>
                    <a:pt x="100835" y="794266"/>
                  </a:lnTo>
                  <a:lnTo>
                    <a:pt x="75327" y="757410"/>
                  </a:lnTo>
                  <a:lnTo>
                    <a:pt x="53174" y="718235"/>
                  </a:lnTo>
                  <a:lnTo>
                    <a:pt x="34584" y="676950"/>
                  </a:lnTo>
                  <a:lnTo>
                    <a:pt x="19764" y="633760"/>
                  </a:lnTo>
                  <a:lnTo>
                    <a:pt x="8921" y="588874"/>
                  </a:lnTo>
                  <a:lnTo>
                    <a:pt x="2264" y="542499"/>
                  </a:lnTo>
                  <a:lnTo>
                    <a:pt x="0" y="494825"/>
                  </a:lnTo>
                  <a:lnTo>
                    <a:pt x="2264" y="447186"/>
                  </a:lnTo>
                  <a:lnTo>
                    <a:pt x="8921" y="400811"/>
                  </a:lnTo>
                  <a:lnTo>
                    <a:pt x="19764" y="355925"/>
                  </a:lnTo>
                  <a:lnTo>
                    <a:pt x="34584" y="312735"/>
                  </a:lnTo>
                  <a:lnTo>
                    <a:pt x="53174" y="271449"/>
                  </a:lnTo>
                  <a:lnTo>
                    <a:pt x="75327" y="232275"/>
                  </a:lnTo>
                  <a:lnTo>
                    <a:pt x="100835" y="195419"/>
                  </a:lnTo>
                  <a:lnTo>
                    <a:pt x="129491" y="161089"/>
                  </a:lnTo>
                  <a:lnTo>
                    <a:pt x="161088" y="129492"/>
                  </a:lnTo>
                  <a:lnTo>
                    <a:pt x="195418" y="100836"/>
                  </a:lnTo>
                  <a:lnTo>
                    <a:pt x="232274" y="75327"/>
                  </a:lnTo>
                  <a:lnTo>
                    <a:pt x="271449" y="53175"/>
                  </a:lnTo>
                  <a:lnTo>
                    <a:pt x="312734" y="34585"/>
                  </a:lnTo>
                  <a:lnTo>
                    <a:pt x="355924" y="19765"/>
                  </a:lnTo>
                  <a:lnTo>
                    <a:pt x="400810" y="8922"/>
                  </a:lnTo>
                  <a:lnTo>
                    <a:pt x="447185" y="2265"/>
                  </a:lnTo>
                  <a:lnTo>
                    <a:pt x="494842" y="0"/>
                  </a:lnTo>
                  <a:lnTo>
                    <a:pt x="542498" y="2265"/>
                  </a:lnTo>
                  <a:lnTo>
                    <a:pt x="588873" y="8922"/>
                  </a:lnTo>
                  <a:lnTo>
                    <a:pt x="633759" y="19765"/>
                  </a:lnTo>
                  <a:lnTo>
                    <a:pt x="676949" y="34585"/>
                  </a:lnTo>
                  <a:lnTo>
                    <a:pt x="718235" y="53175"/>
                  </a:lnTo>
                  <a:lnTo>
                    <a:pt x="757409" y="75327"/>
                  </a:lnTo>
                  <a:lnTo>
                    <a:pt x="794265" y="100836"/>
                  </a:lnTo>
                  <a:lnTo>
                    <a:pt x="828595" y="129492"/>
                  </a:lnTo>
                  <a:lnTo>
                    <a:pt x="860192" y="161089"/>
                  </a:lnTo>
                  <a:lnTo>
                    <a:pt x="888849" y="195419"/>
                  </a:lnTo>
                  <a:lnTo>
                    <a:pt x="914357" y="232275"/>
                  </a:lnTo>
                  <a:lnTo>
                    <a:pt x="936510" y="271449"/>
                  </a:lnTo>
                  <a:lnTo>
                    <a:pt x="955100" y="312735"/>
                  </a:lnTo>
                  <a:lnTo>
                    <a:pt x="969920" y="355925"/>
                  </a:lnTo>
                  <a:lnTo>
                    <a:pt x="980762" y="400811"/>
                  </a:lnTo>
                  <a:lnTo>
                    <a:pt x="987420" y="447186"/>
                  </a:lnTo>
                  <a:lnTo>
                    <a:pt x="989683" y="494843"/>
                  </a:lnTo>
                  <a:lnTo>
                    <a:pt x="987420" y="542499"/>
                  </a:lnTo>
                  <a:lnTo>
                    <a:pt x="980762" y="588874"/>
                  </a:lnTo>
                  <a:lnTo>
                    <a:pt x="969920" y="633760"/>
                  </a:lnTo>
                  <a:lnTo>
                    <a:pt x="955100" y="676950"/>
                  </a:lnTo>
                  <a:lnTo>
                    <a:pt x="936510" y="718235"/>
                  </a:lnTo>
                  <a:lnTo>
                    <a:pt x="914357" y="757410"/>
                  </a:lnTo>
                  <a:lnTo>
                    <a:pt x="888849" y="794266"/>
                  </a:lnTo>
                  <a:lnTo>
                    <a:pt x="860192" y="828596"/>
                  </a:lnTo>
                  <a:lnTo>
                    <a:pt x="828595" y="860193"/>
                  </a:lnTo>
                  <a:lnTo>
                    <a:pt x="794265" y="888849"/>
                  </a:lnTo>
                  <a:lnTo>
                    <a:pt x="757409" y="914358"/>
                  </a:lnTo>
                  <a:lnTo>
                    <a:pt x="718235" y="936510"/>
                  </a:lnTo>
                  <a:lnTo>
                    <a:pt x="676949" y="955101"/>
                  </a:lnTo>
                  <a:lnTo>
                    <a:pt x="633759" y="969920"/>
                  </a:lnTo>
                  <a:lnTo>
                    <a:pt x="588873" y="980763"/>
                  </a:lnTo>
                  <a:lnTo>
                    <a:pt x="542498" y="987420"/>
                  </a:lnTo>
                  <a:lnTo>
                    <a:pt x="494846" y="989686"/>
                  </a:lnTo>
                  <a:close/>
                </a:path>
              </a:pathLst>
            </a:custGeom>
            <a:solidFill>
              <a:srgbClr val="FF7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57999" y="7936597"/>
              <a:ext cx="1217295" cy="1217295"/>
            </a:xfrm>
            <a:custGeom>
              <a:avLst/>
              <a:gdLst/>
              <a:ahLst/>
              <a:cxnLst/>
              <a:rect l="l" t="t" r="r" b="b"/>
              <a:pathLst>
                <a:path w="1217295" h="1217295">
                  <a:moveTo>
                    <a:pt x="608400" y="1216793"/>
                  </a:moveTo>
                  <a:lnTo>
                    <a:pt x="560850" y="1214963"/>
                  </a:lnTo>
                  <a:lnTo>
                    <a:pt x="514305" y="1209562"/>
                  </a:lnTo>
                  <a:lnTo>
                    <a:pt x="468896" y="1200725"/>
                  </a:lnTo>
                  <a:lnTo>
                    <a:pt x="424758" y="1188588"/>
                  </a:lnTo>
                  <a:lnTo>
                    <a:pt x="382027" y="1173286"/>
                  </a:lnTo>
                  <a:lnTo>
                    <a:pt x="340838" y="1154955"/>
                  </a:lnTo>
                  <a:lnTo>
                    <a:pt x="301326" y="1133729"/>
                  </a:lnTo>
                  <a:lnTo>
                    <a:pt x="263626" y="1109744"/>
                  </a:lnTo>
                  <a:lnTo>
                    <a:pt x="227874" y="1083135"/>
                  </a:lnTo>
                  <a:lnTo>
                    <a:pt x="194205" y="1054038"/>
                  </a:lnTo>
                  <a:lnTo>
                    <a:pt x="162754" y="1022587"/>
                  </a:lnTo>
                  <a:lnTo>
                    <a:pt x="133657" y="988917"/>
                  </a:lnTo>
                  <a:lnTo>
                    <a:pt x="107048" y="953165"/>
                  </a:lnTo>
                  <a:lnTo>
                    <a:pt x="83063" y="915466"/>
                  </a:lnTo>
                  <a:lnTo>
                    <a:pt x="61837" y="875954"/>
                  </a:lnTo>
                  <a:lnTo>
                    <a:pt x="43506" y="834765"/>
                  </a:lnTo>
                  <a:lnTo>
                    <a:pt x="28204" y="792034"/>
                  </a:lnTo>
                  <a:lnTo>
                    <a:pt x="16067" y="747896"/>
                  </a:lnTo>
                  <a:lnTo>
                    <a:pt x="7231" y="702487"/>
                  </a:lnTo>
                  <a:lnTo>
                    <a:pt x="1829" y="655942"/>
                  </a:lnTo>
                  <a:lnTo>
                    <a:pt x="0" y="608383"/>
                  </a:lnTo>
                  <a:lnTo>
                    <a:pt x="1829" y="560850"/>
                  </a:lnTo>
                  <a:lnTo>
                    <a:pt x="7231" y="514305"/>
                  </a:lnTo>
                  <a:lnTo>
                    <a:pt x="16067" y="468896"/>
                  </a:lnTo>
                  <a:lnTo>
                    <a:pt x="28204" y="424759"/>
                  </a:lnTo>
                  <a:lnTo>
                    <a:pt x="43506" y="382028"/>
                  </a:lnTo>
                  <a:lnTo>
                    <a:pt x="61837" y="340839"/>
                  </a:lnTo>
                  <a:lnTo>
                    <a:pt x="83063" y="301327"/>
                  </a:lnTo>
                  <a:lnTo>
                    <a:pt x="107048" y="263627"/>
                  </a:lnTo>
                  <a:lnTo>
                    <a:pt x="133657" y="227875"/>
                  </a:lnTo>
                  <a:lnTo>
                    <a:pt x="162754" y="194206"/>
                  </a:lnTo>
                  <a:lnTo>
                    <a:pt x="194205" y="162755"/>
                  </a:lnTo>
                  <a:lnTo>
                    <a:pt x="227874" y="133657"/>
                  </a:lnTo>
                  <a:lnTo>
                    <a:pt x="263626" y="107048"/>
                  </a:lnTo>
                  <a:lnTo>
                    <a:pt x="301326" y="83063"/>
                  </a:lnTo>
                  <a:lnTo>
                    <a:pt x="340838" y="61838"/>
                  </a:lnTo>
                  <a:lnTo>
                    <a:pt x="382027" y="43506"/>
                  </a:lnTo>
                  <a:lnTo>
                    <a:pt x="424758" y="28204"/>
                  </a:lnTo>
                  <a:lnTo>
                    <a:pt x="468896" y="16068"/>
                  </a:lnTo>
                  <a:lnTo>
                    <a:pt x="514305" y="7231"/>
                  </a:lnTo>
                  <a:lnTo>
                    <a:pt x="560850" y="1830"/>
                  </a:lnTo>
                  <a:lnTo>
                    <a:pt x="608396" y="0"/>
                  </a:lnTo>
                  <a:lnTo>
                    <a:pt x="655942" y="1830"/>
                  </a:lnTo>
                  <a:lnTo>
                    <a:pt x="702487" y="7231"/>
                  </a:lnTo>
                  <a:lnTo>
                    <a:pt x="747896" y="16068"/>
                  </a:lnTo>
                  <a:lnTo>
                    <a:pt x="792033" y="28204"/>
                  </a:lnTo>
                  <a:lnTo>
                    <a:pt x="834764" y="43506"/>
                  </a:lnTo>
                  <a:lnTo>
                    <a:pt x="875953" y="61838"/>
                  </a:lnTo>
                  <a:lnTo>
                    <a:pt x="915465" y="83063"/>
                  </a:lnTo>
                  <a:lnTo>
                    <a:pt x="953165" y="107048"/>
                  </a:lnTo>
                  <a:lnTo>
                    <a:pt x="988917" y="133657"/>
                  </a:lnTo>
                  <a:lnTo>
                    <a:pt x="1022586" y="162755"/>
                  </a:lnTo>
                  <a:lnTo>
                    <a:pt x="1054037" y="194206"/>
                  </a:lnTo>
                  <a:lnTo>
                    <a:pt x="1083135" y="227875"/>
                  </a:lnTo>
                  <a:lnTo>
                    <a:pt x="1109744" y="263627"/>
                  </a:lnTo>
                  <a:lnTo>
                    <a:pt x="1133729" y="301327"/>
                  </a:lnTo>
                  <a:lnTo>
                    <a:pt x="1154954" y="340839"/>
                  </a:lnTo>
                  <a:lnTo>
                    <a:pt x="1173286" y="382028"/>
                  </a:lnTo>
                  <a:lnTo>
                    <a:pt x="1188588" y="424759"/>
                  </a:lnTo>
                  <a:lnTo>
                    <a:pt x="1200724" y="468896"/>
                  </a:lnTo>
                  <a:lnTo>
                    <a:pt x="1209561" y="514305"/>
                  </a:lnTo>
                  <a:lnTo>
                    <a:pt x="1214962" y="560850"/>
                  </a:lnTo>
                  <a:lnTo>
                    <a:pt x="1216792" y="608396"/>
                  </a:lnTo>
                  <a:lnTo>
                    <a:pt x="1214962" y="655942"/>
                  </a:lnTo>
                  <a:lnTo>
                    <a:pt x="1209561" y="702487"/>
                  </a:lnTo>
                  <a:lnTo>
                    <a:pt x="1200724" y="747896"/>
                  </a:lnTo>
                  <a:lnTo>
                    <a:pt x="1188588" y="792034"/>
                  </a:lnTo>
                  <a:lnTo>
                    <a:pt x="1173286" y="834765"/>
                  </a:lnTo>
                  <a:lnTo>
                    <a:pt x="1154954" y="875954"/>
                  </a:lnTo>
                  <a:lnTo>
                    <a:pt x="1133729" y="915466"/>
                  </a:lnTo>
                  <a:lnTo>
                    <a:pt x="1109744" y="953165"/>
                  </a:lnTo>
                  <a:lnTo>
                    <a:pt x="1083135" y="988917"/>
                  </a:lnTo>
                  <a:lnTo>
                    <a:pt x="1054037" y="1022587"/>
                  </a:lnTo>
                  <a:lnTo>
                    <a:pt x="1022586" y="1054038"/>
                  </a:lnTo>
                  <a:lnTo>
                    <a:pt x="988917" y="1083135"/>
                  </a:lnTo>
                  <a:lnTo>
                    <a:pt x="953165" y="1109744"/>
                  </a:lnTo>
                  <a:lnTo>
                    <a:pt x="915465" y="1133729"/>
                  </a:lnTo>
                  <a:lnTo>
                    <a:pt x="875953" y="1154955"/>
                  </a:lnTo>
                  <a:lnTo>
                    <a:pt x="834764" y="1173286"/>
                  </a:lnTo>
                  <a:lnTo>
                    <a:pt x="792033" y="1188588"/>
                  </a:lnTo>
                  <a:lnTo>
                    <a:pt x="747896" y="1200725"/>
                  </a:lnTo>
                  <a:lnTo>
                    <a:pt x="702487" y="1209562"/>
                  </a:lnTo>
                  <a:lnTo>
                    <a:pt x="655942" y="1214963"/>
                  </a:lnTo>
                  <a:lnTo>
                    <a:pt x="608400" y="1216793"/>
                  </a:lnTo>
                  <a:close/>
                </a:path>
              </a:pathLst>
            </a:custGeom>
            <a:solidFill>
              <a:srgbClr val="69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75286" y="3079393"/>
            <a:ext cx="14025880" cy="486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17500"/>
              </a:lnSpc>
              <a:spcBef>
                <a:spcPts val="95"/>
              </a:spcBef>
              <a:tabLst>
                <a:tab pos="1544955" algn="l"/>
                <a:tab pos="1647189" algn="l"/>
                <a:tab pos="3400425" algn="l"/>
                <a:tab pos="3802379" algn="l"/>
                <a:tab pos="5516245" algn="l"/>
                <a:tab pos="6553834" algn="l"/>
                <a:tab pos="8813800" algn="l"/>
                <a:tab pos="10858500" algn="l"/>
                <a:tab pos="12664440" algn="l"/>
                <a:tab pos="13448030" algn="l"/>
              </a:tabLst>
            </a:pPr>
            <a:r>
              <a:rPr sz="3350" spc="245" dirty="0">
                <a:latin typeface="Calibri"/>
                <a:cs typeface="Calibri"/>
              </a:rPr>
              <a:t>Statut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260" dirty="0">
                <a:solidFill>
                  <a:srgbClr val="DD3BAF"/>
                </a:solidFill>
                <a:latin typeface="Arial"/>
                <a:cs typeface="Arial"/>
              </a:rPr>
              <a:t>spécial</a:t>
            </a:r>
            <a:r>
              <a:rPr sz="3350" dirty="0">
                <a:solidFill>
                  <a:srgbClr val="DD3BAF"/>
                </a:solidFill>
                <a:latin typeface="Arial"/>
                <a:cs typeface="Arial"/>
              </a:rPr>
              <a:t>	</a:t>
            </a:r>
            <a:r>
              <a:rPr sz="3350" spc="500" dirty="0">
                <a:latin typeface="Calibri"/>
                <a:cs typeface="Calibri"/>
              </a:rPr>
              <a:t>accordé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345" dirty="0">
                <a:latin typeface="Calibri"/>
                <a:cs typeface="Calibri"/>
              </a:rPr>
              <a:t>aux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280" dirty="0">
                <a:latin typeface="Calibri"/>
                <a:cs typeface="Calibri"/>
              </a:rPr>
              <a:t>étudiants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250" dirty="0">
                <a:latin typeface="Calibri"/>
                <a:cs typeface="Calibri"/>
              </a:rPr>
              <a:t>porteurs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300" dirty="0">
                <a:latin typeface="Calibri"/>
                <a:cs typeface="Calibri"/>
              </a:rPr>
              <a:t>d’idées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180" dirty="0">
                <a:latin typeface="Calibri"/>
                <a:cs typeface="Calibri"/>
              </a:rPr>
              <a:t>ou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459" dirty="0">
                <a:latin typeface="Calibri"/>
                <a:cs typeface="Calibri"/>
              </a:rPr>
              <a:t>de </a:t>
            </a:r>
            <a:r>
              <a:rPr sz="3350" spc="280" dirty="0">
                <a:latin typeface="Calibri"/>
                <a:cs typeface="Calibri"/>
              </a:rPr>
              <a:t>projets</a:t>
            </a:r>
            <a:r>
              <a:rPr sz="3350" dirty="0">
                <a:latin typeface="Calibri"/>
                <a:cs typeface="Calibri"/>
              </a:rPr>
              <a:t>		</a:t>
            </a:r>
            <a:r>
              <a:rPr sz="3350" spc="254" dirty="0">
                <a:latin typeface="Calibri"/>
                <a:cs typeface="Calibri"/>
              </a:rPr>
              <a:t>innovants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-50" dirty="0">
                <a:latin typeface="Calibri"/>
                <a:cs typeface="Calibri"/>
              </a:rPr>
              <a:t>.</a:t>
            </a:r>
            <a:endParaRPr sz="3350">
              <a:latin typeface="Calibri"/>
              <a:cs typeface="Calibri"/>
            </a:endParaRPr>
          </a:p>
          <a:p>
            <a:pPr marL="12700" marR="5080">
              <a:lnSpc>
                <a:spcPts val="4650"/>
              </a:lnSpc>
              <a:spcBef>
                <a:spcPts val="260"/>
              </a:spcBef>
              <a:tabLst>
                <a:tab pos="842010" algn="l"/>
                <a:tab pos="2204720" algn="l"/>
                <a:tab pos="2240280" algn="l"/>
                <a:tab pos="3982720" algn="l"/>
                <a:tab pos="4620895" algn="l"/>
                <a:tab pos="4940935" algn="l"/>
                <a:tab pos="10275570" algn="l"/>
                <a:tab pos="11039475" algn="l"/>
                <a:tab pos="13450569" algn="l"/>
              </a:tabLst>
            </a:pPr>
            <a:r>
              <a:rPr sz="3350" spc="705" dirty="0">
                <a:latin typeface="Calibri"/>
                <a:cs typeface="Calibri"/>
              </a:rPr>
              <a:t>Ce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210" dirty="0">
                <a:latin typeface="Calibri"/>
                <a:cs typeface="Calibri"/>
              </a:rPr>
              <a:t>statut</a:t>
            </a:r>
            <a:r>
              <a:rPr sz="3350" dirty="0">
                <a:latin typeface="Calibri"/>
                <a:cs typeface="Calibri"/>
              </a:rPr>
              <a:t>		</a:t>
            </a:r>
            <a:r>
              <a:rPr sz="3350" spc="320" dirty="0">
                <a:latin typeface="Calibri"/>
                <a:cs typeface="Calibri"/>
              </a:rPr>
              <a:t>permet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345" dirty="0">
                <a:latin typeface="Calibri"/>
                <a:cs typeface="Calibri"/>
              </a:rPr>
              <a:t>aux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310" dirty="0">
                <a:latin typeface="Calibri"/>
                <a:cs typeface="Calibri"/>
              </a:rPr>
              <a:t>Etudiants-</a:t>
            </a:r>
            <a:r>
              <a:rPr sz="3350" spc="265" dirty="0">
                <a:latin typeface="Calibri"/>
                <a:cs typeface="Calibri"/>
              </a:rPr>
              <a:t>Entrepreneurs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459" dirty="0">
                <a:latin typeface="Calibri"/>
                <a:cs typeface="Calibri"/>
              </a:rPr>
              <a:t>de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350" dirty="0">
                <a:latin typeface="Calibri"/>
                <a:cs typeface="Calibri"/>
              </a:rPr>
              <a:t>bénéficier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459" dirty="0">
                <a:latin typeface="Calibri"/>
                <a:cs typeface="Calibri"/>
              </a:rPr>
              <a:t>de </a:t>
            </a:r>
            <a:r>
              <a:rPr sz="3350" spc="265" dirty="0">
                <a:latin typeface="Calibri"/>
                <a:cs typeface="Calibri"/>
              </a:rPr>
              <a:t>différents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434" dirty="0">
                <a:latin typeface="Calibri"/>
                <a:cs typeface="Calibri"/>
              </a:rPr>
              <a:t>avantages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180" dirty="0">
                <a:latin typeface="Calibri"/>
                <a:cs typeface="Calibri"/>
              </a:rPr>
              <a:t>;</a:t>
            </a:r>
            <a:endParaRPr sz="3350">
              <a:latin typeface="Calibri"/>
              <a:cs typeface="Calibri"/>
            </a:endParaRPr>
          </a:p>
          <a:p>
            <a:pPr marR="742950" algn="ctr">
              <a:lnSpc>
                <a:spcPts val="2650"/>
              </a:lnSpc>
            </a:pPr>
            <a:r>
              <a:rPr sz="2350" spc="105" dirty="0">
                <a:solidFill>
                  <a:srgbClr val="2A366D"/>
                </a:solidFill>
                <a:latin typeface="Arial"/>
                <a:cs typeface="Arial"/>
              </a:rPr>
              <a:t>Formation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R="1363980" algn="r">
              <a:lnSpc>
                <a:spcPct val="100000"/>
              </a:lnSpc>
              <a:spcBef>
                <a:spcPts val="1695"/>
              </a:spcBef>
            </a:pPr>
            <a:r>
              <a:rPr sz="2350" spc="90" dirty="0">
                <a:solidFill>
                  <a:srgbClr val="2A366D"/>
                </a:solidFill>
                <a:latin typeface="Arial"/>
                <a:cs typeface="Arial"/>
              </a:rPr>
              <a:t>Réseautage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949450">
              <a:lnSpc>
                <a:spcPct val="100000"/>
              </a:lnSpc>
            </a:pPr>
            <a:r>
              <a:rPr sz="2250" spc="114" dirty="0">
                <a:solidFill>
                  <a:srgbClr val="2A366D"/>
                </a:solidFill>
                <a:latin typeface="Arial"/>
                <a:cs typeface="Arial"/>
              </a:rPr>
              <a:t>Académiques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94605" y="9221598"/>
            <a:ext cx="264223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spc="155" dirty="0">
                <a:solidFill>
                  <a:srgbClr val="2A366D"/>
                </a:solidFill>
                <a:latin typeface="Arial"/>
                <a:cs typeface="Arial"/>
              </a:rPr>
              <a:t>Accompagnement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63850" y="2812336"/>
            <a:ext cx="771525" cy="552450"/>
            <a:chOff x="10163850" y="2812336"/>
            <a:chExt cx="771525" cy="552450"/>
          </a:xfrm>
        </p:grpSpPr>
        <p:sp>
          <p:nvSpPr>
            <p:cNvPr id="3" name="object 3"/>
            <p:cNvSpPr/>
            <p:nvPr/>
          </p:nvSpPr>
          <p:spPr>
            <a:xfrm>
              <a:off x="10163850" y="2812336"/>
              <a:ext cx="771525" cy="552450"/>
            </a:xfrm>
            <a:custGeom>
              <a:avLst/>
              <a:gdLst/>
              <a:ahLst/>
              <a:cxnLst/>
              <a:rect l="l" t="t" r="r" b="b"/>
              <a:pathLst>
                <a:path w="771525" h="552450">
                  <a:moveTo>
                    <a:pt x="685390" y="552449"/>
                  </a:moveTo>
                  <a:lnTo>
                    <a:pt x="85673" y="552449"/>
                  </a:lnTo>
                  <a:lnTo>
                    <a:pt x="52326" y="545770"/>
                  </a:lnTo>
                  <a:lnTo>
                    <a:pt x="25094" y="527555"/>
                  </a:lnTo>
                  <a:lnTo>
                    <a:pt x="6733" y="500539"/>
                  </a:lnTo>
                  <a:lnTo>
                    <a:pt x="0" y="467457"/>
                  </a:lnTo>
                  <a:lnTo>
                    <a:pt x="0" y="84992"/>
                  </a:lnTo>
                  <a:lnTo>
                    <a:pt x="6733" y="51910"/>
                  </a:lnTo>
                  <a:lnTo>
                    <a:pt x="25094" y="24894"/>
                  </a:lnTo>
                  <a:lnTo>
                    <a:pt x="52326" y="6679"/>
                  </a:lnTo>
                  <a:lnTo>
                    <a:pt x="85673" y="0"/>
                  </a:lnTo>
                  <a:lnTo>
                    <a:pt x="685390" y="0"/>
                  </a:lnTo>
                  <a:lnTo>
                    <a:pt x="718737" y="6679"/>
                  </a:lnTo>
                  <a:lnTo>
                    <a:pt x="745970" y="24894"/>
                  </a:lnTo>
                  <a:lnTo>
                    <a:pt x="764331" y="51910"/>
                  </a:lnTo>
                  <a:lnTo>
                    <a:pt x="771064" y="84992"/>
                  </a:lnTo>
                  <a:lnTo>
                    <a:pt x="771064" y="467457"/>
                  </a:lnTo>
                  <a:lnTo>
                    <a:pt x="764331" y="500539"/>
                  </a:lnTo>
                  <a:lnTo>
                    <a:pt x="745970" y="527555"/>
                  </a:lnTo>
                  <a:lnTo>
                    <a:pt x="718737" y="545770"/>
                  </a:lnTo>
                  <a:lnTo>
                    <a:pt x="685390" y="552449"/>
                  </a:lnTo>
                  <a:close/>
                </a:path>
              </a:pathLst>
            </a:custGeom>
            <a:solidFill>
              <a:srgbClr val="E7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10163" y="2950448"/>
              <a:ext cx="278765" cy="276225"/>
            </a:xfrm>
            <a:custGeom>
              <a:avLst/>
              <a:gdLst/>
              <a:ahLst/>
              <a:cxnLst/>
              <a:rect l="l" t="t" r="r" b="b"/>
              <a:pathLst>
                <a:path w="278765" h="276225">
                  <a:moveTo>
                    <a:pt x="139220" y="276224"/>
                  </a:moveTo>
                  <a:lnTo>
                    <a:pt x="98806" y="270279"/>
                  </a:lnTo>
                  <a:lnTo>
                    <a:pt x="61873" y="252948"/>
                  </a:lnTo>
                  <a:lnTo>
                    <a:pt x="31600" y="225731"/>
                  </a:lnTo>
                  <a:lnTo>
                    <a:pt x="10597" y="190965"/>
                  </a:lnTo>
                  <a:lnTo>
                    <a:pt x="668" y="151650"/>
                  </a:lnTo>
                  <a:lnTo>
                    <a:pt x="0" y="138112"/>
                  </a:lnTo>
                  <a:lnTo>
                    <a:pt x="668" y="124574"/>
                  </a:lnTo>
                  <a:lnTo>
                    <a:pt x="10597" y="85259"/>
                  </a:lnTo>
                  <a:lnTo>
                    <a:pt x="31600" y="50493"/>
                  </a:lnTo>
                  <a:lnTo>
                    <a:pt x="61873" y="23276"/>
                  </a:lnTo>
                  <a:lnTo>
                    <a:pt x="98806" y="5945"/>
                  </a:lnTo>
                  <a:lnTo>
                    <a:pt x="139220" y="0"/>
                  </a:lnTo>
                  <a:lnTo>
                    <a:pt x="152866" y="663"/>
                  </a:lnTo>
                  <a:lnTo>
                    <a:pt x="192497" y="10513"/>
                  </a:lnTo>
                  <a:lnTo>
                    <a:pt x="227541" y="31348"/>
                  </a:lnTo>
                  <a:lnTo>
                    <a:pt x="254977" y="61381"/>
                  </a:lnTo>
                  <a:lnTo>
                    <a:pt x="272446" y="98020"/>
                  </a:lnTo>
                  <a:lnTo>
                    <a:pt x="278440" y="138112"/>
                  </a:lnTo>
                  <a:lnTo>
                    <a:pt x="277771" y="151650"/>
                  </a:lnTo>
                  <a:lnTo>
                    <a:pt x="267842" y="190965"/>
                  </a:lnTo>
                  <a:lnTo>
                    <a:pt x="246839" y="225731"/>
                  </a:lnTo>
                  <a:lnTo>
                    <a:pt x="216566" y="252948"/>
                  </a:lnTo>
                  <a:lnTo>
                    <a:pt x="179633" y="270279"/>
                  </a:lnTo>
                  <a:lnTo>
                    <a:pt x="139220" y="276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4968" y="2984977"/>
              <a:ext cx="188825" cy="2071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6758" y="2143548"/>
            <a:ext cx="9745980" cy="13176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400"/>
              </a:spcBef>
              <a:tabLst>
                <a:tab pos="9423400" algn="l"/>
              </a:tabLst>
            </a:pPr>
            <a:r>
              <a:rPr sz="3600" spc="-170" dirty="0">
                <a:solidFill>
                  <a:srgbClr val="243477"/>
                </a:solidFill>
              </a:rPr>
              <a:t>QU'EST</a:t>
            </a:r>
            <a:r>
              <a:rPr sz="3600" spc="-325" dirty="0">
                <a:solidFill>
                  <a:srgbClr val="243477"/>
                </a:solidFill>
              </a:rPr>
              <a:t> </a:t>
            </a:r>
            <a:r>
              <a:rPr sz="3600" spc="-120" dirty="0">
                <a:solidFill>
                  <a:srgbClr val="243477"/>
                </a:solidFill>
              </a:rPr>
              <a:t>CE</a:t>
            </a:r>
            <a:r>
              <a:rPr sz="3600" spc="-325" dirty="0">
                <a:solidFill>
                  <a:srgbClr val="243477"/>
                </a:solidFill>
              </a:rPr>
              <a:t> </a:t>
            </a:r>
            <a:r>
              <a:rPr sz="3600" spc="140" dirty="0">
                <a:solidFill>
                  <a:srgbClr val="243477"/>
                </a:solidFill>
              </a:rPr>
              <a:t>QU'UN</a:t>
            </a:r>
            <a:r>
              <a:rPr sz="3600" spc="-330" dirty="0">
                <a:solidFill>
                  <a:srgbClr val="243477"/>
                </a:solidFill>
              </a:rPr>
              <a:t> </a:t>
            </a:r>
            <a:r>
              <a:rPr sz="3600" spc="-320" dirty="0">
                <a:solidFill>
                  <a:srgbClr val="243477"/>
                </a:solidFill>
              </a:rPr>
              <a:t>STATUT</a:t>
            </a:r>
            <a:r>
              <a:rPr sz="3600" spc="-325" dirty="0">
                <a:solidFill>
                  <a:srgbClr val="243477"/>
                </a:solidFill>
              </a:rPr>
              <a:t> </a:t>
            </a:r>
            <a:r>
              <a:rPr sz="3600" spc="-80" dirty="0">
                <a:solidFill>
                  <a:srgbClr val="243477"/>
                </a:solidFill>
              </a:rPr>
              <a:t>NATIONAL</a:t>
            </a:r>
            <a:r>
              <a:rPr sz="3600" spc="-320" dirty="0">
                <a:solidFill>
                  <a:srgbClr val="243477"/>
                </a:solidFill>
              </a:rPr>
              <a:t> </a:t>
            </a:r>
            <a:r>
              <a:rPr sz="3600" spc="-25" dirty="0">
                <a:solidFill>
                  <a:srgbClr val="243477"/>
                </a:solidFill>
              </a:rPr>
              <a:t>DE </a:t>
            </a:r>
            <a:r>
              <a:rPr sz="3600" spc="-180" dirty="0">
                <a:solidFill>
                  <a:srgbClr val="243477"/>
                </a:solidFill>
              </a:rPr>
              <a:t>L'ÉTUDIANT</a:t>
            </a:r>
            <a:r>
              <a:rPr sz="3600" spc="-320" dirty="0">
                <a:solidFill>
                  <a:srgbClr val="243477"/>
                </a:solidFill>
              </a:rPr>
              <a:t> </a:t>
            </a:r>
            <a:r>
              <a:rPr sz="3600" spc="-254" dirty="0">
                <a:solidFill>
                  <a:srgbClr val="243477"/>
                </a:solidFill>
              </a:rPr>
              <a:t>ENTREPRENEUR</a:t>
            </a:r>
            <a:r>
              <a:rPr sz="3600" spc="550" dirty="0">
                <a:solidFill>
                  <a:srgbClr val="243477"/>
                </a:solidFill>
              </a:rPr>
              <a:t> </a:t>
            </a:r>
            <a:r>
              <a:rPr sz="5150" b="0" spc="-645" dirty="0">
                <a:solidFill>
                  <a:srgbClr val="2A366D"/>
                </a:solidFill>
                <a:latin typeface="Adobe Clean Han"/>
                <a:cs typeface="Adobe Clean Han"/>
              </a:rPr>
              <a:t>🅂🄽🄴🄴</a:t>
            </a:r>
            <a:r>
              <a:rPr sz="5150" b="0" dirty="0">
                <a:solidFill>
                  <a:srgbClr val="2A366D"/>
                </a:solidFill>
                <a:latin typeface="Adobe Clean Han"/>
                <a:cs typeface="Adobe Clean Han"/>
              </a:rPr>
              <a:t>	</a:t>
            </a:r>
            <a:r>
              <a:rPr sz="3600" spc="165" dirty="0">
                <a:solidFill>
                  <a:srgbClr val="243477"/>
                </a:solidFill>
              </a:rPr>
              <a:t>?</a:t>
            </a:r>
            <a:endParaRPr sz="3600">
              <a:latin typeface="Adobe Clean Han"/>
              <a:cs typeface="Adobe Clean H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0672" y="902467"/>
            <a:ext cx="1590674" cy="581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83816" y="697492"/>
            <a:ext cx="2045413" cy="11679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8884" y="623524"/>
            <a:ext cx="1023935" cy="1356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7200" y="4786462"/>
            <a:ext cx="1828004" cy="20956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8093" y="4739565"/>
            <a:ext cx="1914524" cy="219074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2769488" y="5149617"/>
            <a:ext cx="2411095" cy="2035175"/>
            <a:chOff x="12769488" y="5149617"/>
            <a:chExt cx="2411095" cy="203517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80511" y="5844865"/>
              <a:ext cx="200846" cy="1512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24794" y="6195122"/>
              <a:ext cx="239959" cy="2399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06758" y="5665376"/>
              <a:ext cx="521334" cy="326390"/>
            </a:xfrm>
            <a:custGeom>
              <a:avLst/>
              <a:gdLst/>
              <a:ahLst/>
              <a:cxnLst/>
              <a:rect l="l" t="t" r="r" b="b"/>
              <a:pathLst>
                <a:path w="521334" h="326389">
                  <a:moveTo>
                    <a:pt x="23942" y="325896"/>
                  </a:moveTo>
                  <a:lnTo>
                    <a:pt x="497017" y="325896"/>
                  </a:lnTo>
                  <a:lnTo>
                    <a:pt x="506336" y="324014"/>
                  </a:lnTo>
                  <a:lnTo>
                    <a:pt x="513946" y="318882"/>
                  </a:lnTo>
                  <a:lnTo>
                    <a:pt x="519078" y="311271"/>
                  </a:lnTo>
                  <a:lnTo>
                    <a:pt x="520960" y="301953"/>
                  </a:lnTo>
                  <a:lnTo>
                    <a:pt x="520960" y="23942"/>
                  </a:lnTo>
                  <a:lnTo>
                    <a:pt x="519078" y="14624"/>
                  </a:lnTo>
                  <a:lnTo>
                    <a:pt x="513946" y="7013"/>
                  </a:lnTo>
                  <a:lnTo>
                    <a:pt x="506336" y="1882"/>
                  </a:lnTo>
                  <a:lnTo>
                    <a:pt x="497017" y="0"/>
                  </a:lnTo>
                  <a:lnTo>
                    <a:pt x="23942" y="0"/>
                  </a:lnTo>
                  <a:lnTo>
                    <a:pt x="14624" y="1882"/>
                  </a:lnTo>
                  <a:lnTo>
                    <a:pt x="7013" y="7013"/>
                  </a:lnTo>
                  <a:lnTo>
                    <a:pt x="1882" y="14624"/>
                  </a:lnTo>
                  <a:lnTo>
                    <a:pt x="0" y="23942"/>
                  </a:lnTo>
                  <a:lnTo>
                    <a:pt x="0" y="301953"/>
                  </a:lnTo>
                  <a:lnTo>
                    <a:pt x="1882" y="311271"/>
                  </a:lnTo>
                  <a:lnTo>
                    <a:pt x="7013" y="318882"/>
                  </a:lnTo>
                  <a:lnTo>
                    <a:pt x="14624" y="324014"/>
                  </a:lnTo>
                  <a:lnTo>
                    <a:pt x="23942" y="325896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06758" y="5665376"/>
              <a:ext cx="521334" cy="31115"/>
            </a:xfrm>
            <a:custGeom>
              <a:avLst/>
              <a:gdLst/>
              <a:ahLst/>
              <a:cxnLst/>
              <a:rect l="l" t="t" r="r" b="b"/>
              <a:pathLst>
                <a:path w="521334" h="31114">
                  <a:moveTo>
                    <a:pt x="0" y="31117"/>
                  </a:moveTo>
                  <a:lnTo>
                    <a:pt x="520960" y="31117"/>
                  </a:lnTo>
                  <a:lnTo>
                    <a:pt x="520960" y="23942"/>
                  </a:lnTo>
                  <a:lnTo>
                    <a:pt x="519078" y="14624"/>
                  </a:lnTo>
                  <a:lnTo>
                    <a:pt x="513946" y="7013"/>
                  </a:lnTo>
                  <a:lnTo>
                    <a:pt x="506336" y="1882"/>
                  </a:lnTo>
                  <a:lnTo>
                    <a:pt x="497017" y="0"/>
                  </a:lnTo>
                  <a:lnTo>
                    <a:pt x="23942" y="0"/>
                  </a:lnTo>
                  <a:lnTo>
                    <a:pt x="14624" y="1882"/>
                  </a:lnTo>
                  <a:lnTo>
                    <a:pt x="7013" y="7013"/>
                  </a:lnTo>
                  <a:lnTo>
                    <a:pt x="1882" y="14624"/>
                  </a:lnTo>
                  <a:lnTo>
                    <a:pt x="0" y="23942"/>
                  </a:lnTo>
                  <a:lnTo>
                    <a:pt x="0" y="31117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01198" y="5665376"/>
              <a:ext cx="127000" cy="326390"/>
            </a:xfrm>
            <a:custGeom>
              <a:avLst/>
              <a:gdLst/>
              <a:ahLst/>
              <a:cxnLst/>
              <a:rect l="l" t="t" r="r" b="b"/>
              <a:pathLst>
                <a:path w="127000" h="326389">
                  <a:moveTo>
                    <a:pt x="0" y="325896"/>
                  </a:moveTo>
                  <a:lnTo>
                    <a:pt x="102578" y="325896"/>
                  </a:lnTo>
                  <a:lnTo>
                    <a:pt x="111896" y="324014"/>
                  </a:lnTo>
                  <a:lnTo>
                    <a:pt x="119507" y="318882"/>
                  </a:lnTo>
                  <a:lnTo>
                    <a:pt x="124639" y="311271"/>
                  </a:lnTo>
                  <a:lnTo>
                    <a:pt x="126521" y="301953"/>
                  </a:lnTo>
                  <a:lnTo>
                    <a:pt x="126521" y="23942"/>
                  </a:lnTo>
                  <a:lnTo>
                    <a:pt x="124639" y="14624"/>
                  </a:lnTo>
                  <a:lnTo>
                    <a:pt x="119507" y="7013"/>
                  </a:lnTo>
                  <a:lnTo>
                    <a:pt x="111896" y="1882"/>
                  </a:lnTo>
                  <a:lnTo>
                    <a:pt x="102578" y="0"/>
                  </a:lnTo>
                  <a:lnTo>
                    <a:pt x="0" y="0"/>
                  </a:lnTo>
                  <a:lnTo>
                    <a:pt x="0" y="325896"/>
                  </a:lnTo>
                  <a:close/>
                </a:path>
              </a:pathLst>
            </a:custGeom>
            <a:solidFill>
              <a:srgbClr val="282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31813" y="5676264"/>
              <a:ext cx="471805" cy="290195"/>
            </a:xfrm>
            <a:custGeom>
              <a:avLst/>
              <a:gdLst/>
              <a:ahLst/>
              <a:cxnLst/>
              <a:rect l="l" t="t" r="r" b="b"/>
              <a:pathLst>
                <a:path w="471805" h="290195">
                  <a:moveTo>
                    <a:pt x="8915" y="1993"/>
                  </a:moveTo>
                  <a:lnTo>
                    <a:pt x="6921" y="0"/>
                  </a:lnTo>
                  <a:lnTo>
                    <a:pt x="1993" y="0"/>
                  </a:lnTo>
                  <a:lnTo>
                    <a:pt x="0" y="1993"/>
                  </a:lnTo>
                  <a:lnTo>
                    <a:pt x="0" y="4457"/>
                  </a:lnTo>
                  <a:lnTo>
                    <a:pt x="0" y="6921"/>
                  </a:lnTo>
                  <a:lnTo>
                    <a:pt x="1993" y="8915"/>
                  </a:lnTo>
                  <a:lnTo>
                    <a:pt x="6921" y="8915"/>
                  </a:lnTo>
                  <a:lnTo>
                    <a:pt x="8915" y="6921"/>
                  </a:lnTo>
                  <a:lnTo>
                    <a:pt x="8915" y="1993"/>
                  </a:lnTo>
                  <a:close/>
                </a:path>
                <a:path w="471805" h="290195">
                  <a:moveTo>
                    <a:pt x="25400" y="1993"/>
                  </a:moveTo>
                  <a:lnTo>
                    <a:pt x="23406" y="0"/>
                  </a:lnTo>
                  <a:lnTo>
                    <a:pt x="18478" y="0"/>
                  </a:lnTo>
                  <a:lnTo>
                    <a:pt x="16471" y="1993"/>
                  </a:lnTo>
                  <a:lnTo>
                    <a:pt x="16471" y="4457"/>
                  </a:lnTo>
                  <a:lnTo>
                    <a:pt x="16471" y="6921"/>
                  </a:lnTo>
                  <a:lnTo>
                    <a:pt x="18478" y="8915"/>
                  </a:lnTo>
                  <a:lnTo>
                    <a:pt x="23406" y="8915"/>
                  </a:lnTo>
                  <a:lnTo>
                    <a:pt x="25400" y="6921"/>
                  </a:lnTo>
                  <a:lnTo>
                    <a:pt x="25400" y="1993"/>
                  </a:lnTo>
                  <a:close/>
                </a:path>
                <a:path w="471805" h="290195">
                  <a:moveTo>
                    <a:pt x="41871" y="1993"/>
                  </a:moveTo>
                  <a:lnTo>
                    <a:pt x="39878" y="0"/>
                  </a:lnTo>
                  <a:lnTo>
                    <a:pt x="34950" y="0"/>
                  </a:lnTo>
                  <a:lnTo>
                    <a:pt x="32956" y="1993"/>
                  </a:lnTo>
                  <a:lnTo>
                    <a:pt x="32956" y="4457"/>
                  </a:lnTo>
                  <a:lnTo>
                    <a:pt x="32956" y="6921"/>
                  </a:lnTo>
                  <a:lnTo>
                    <a:pt x="34950" y="8915"/>
                  </a:lnTo>
                  <a:lnTo>
                    <a:pt x="39878" y="8915"/>
                  </a:lnTo>
                  <a:lnTo>
                    <a:pt x="41871" y="6921"/>
                  </a:lnTo>
                  <a:lnTo>
                    <a:pt x="41871" y="1993"/>
                  </a:lnTo>
                  <a:close/>
                </a:path>
                <a:path w="471805" h="290195">
                  <a:moveTo>
                    <a:pt x="64109" y="195694"/>
                  </a:moveTo>
                  <a:lnTo>
                    <a:pt x="62534" y="194119"/>
                  </a:lnTo>
                  <a:lnTo>
                    <a:pt x="27711" y="194119"/>
                  </a:lnTo>
                  <a:lnTo>
                    <a:pt x="26136" y="195694"/>
                  </a:lnTo>
                  <a:lnTo>
                    <a:pt x="26136" y="199567"/>
                  </a:lnTo>
                  <a:lnTo>
                    <a:pt x="27711" y="201129"/>
                  </a:lnTo>
                  <a:lnTo>
                    <a:pt x="29641" y="201129"/>
                  </a:lnTo>
                  <a:lnTo>
                    <a:pt x="62534" y="201129"/>
                  </a:lnTo>
                  <a:lnTo>
                    <a:pt x="64109" y="199567"/>
                  </a:lnTo>
                  <a:lnTo>
                    <a:pt x="64109" y="195694"/>
                  </a:lnTo>
                  <a:close/>
                </a:path>
                <a:path w="471805" h="290195">
                  <a:moveTo>
                    <a:pt x="64109" y="158115"/>
                  </a:moveTo>
                  <a:lnTo>
                    <a:pt x="62534" y="156552"/>
                  </a:lnTo>
                  <a:lnTo>
                    <a:pt x="27711" y="156552"/>
                  </a:lnTo>
                  <a:lnTo>
                    <a:pt x="26136" y="158115"/>
                  </a:lnTo>
                  <a:lnTo>
                    <a:pt x="26136" y="161988"/>
                  </a:lnTo>
                  <a:lnTo>
                    <a:pt x="27711" y="163550"/>
                  </a:lnTo>
                  <a:lnTo>
                    <a:pt x="29641" y="163550"/>
                  </a:lnTo>
                  <a:lnTo>
                    <a:pt x="62534" y="163550"/>
                  </a:lnTo>
                  <a:lnTo>
                    <a:pt x="64109" y="161988"/>
                  </a:lnTo>
                  <a:lnTo>
                    <a:pt x="64109" y="158115"/>
                  </a:lnTo>
                  <a:close/>
                </a:path>
                <a:path w="471805" h="290195">
                  <a:moveTo>
                    <a:pt x="64109" y="140601"/>
                  </a:moveTo>
                  <a:lnTo>
                    <a:pt x="62534" y="139026"/>
                  </a:lnTo>
                  <a:lnTo>
                    <a:pt x="27711" y="139026"/>
                  </a:lnTo>
                  <a:lnTo>
                    <a:pt x="26136" y="140601"/>
                  </a:lnTo>
                  <a:lnTo>
                    <a:pt x="26136" y="144475"/>
                  </a:lnTo>
                  <a:lnTo>
                    <a:pt x="27711" y="146037"/>
                  </a:lnTo>
                  <a:lnTo>
                    <a:pt x="29641" y="146037"/>
                  </a:lnTo>
                  <a:lnTo>
                    <a:pt x="62534" y="146037"/>
                  </a:lnTo>
                  <a:lnTo>
                    <a:pt x="64109" y="144475"/>
                  </a:lnTo>
                  <a:lnTo>
                    <a:pt x="64109" y="140601"/>
                  </a:lnTo>
                  <a:close/>
                </a:path>
                <a:path w="471805" h="290195">
                  <a:moveTo>
                    <a:pt x="64109" y="97180"/>
                  </a:moveTo>
                  <a:lnTo>
                    <a:pt x="62534" y="95618"/>
                  </a:lnTo>
                  <a:lnTo>
                    <a:pt x="27711" y="95618"/>
                  </a:lnTo>
                  <a:lnTo>
                    <a:pt x="26136" y="97180"/>
                  </a:lnTo>
                  <a:lnTo>
                    <a:pt x="26136" y="101053"/>
                  </a:lnTo>
                  <a:lnTo>
                    <a:pt x="27711" y="102616"/>
                  </a:lnTo>
                  <a:lnTo>
                    <a:pt x="29641" y="102616"/>
                  </a:lnTo>
                  <a:lnTo>
                    <a:pt x="62534" y="102616"/>
                  </a:lnTo>
                  <a:lnTo>
                    <a:pt x="64109" y="101053"/>
                  </a:lnTo>
                  <a:lnTo>
                    <a:pt x="64109" y="97180"/>
                  </a:lnTo>
                  <a:close/>
                </a:path>
                <a:path w="471805" h="290195">
                  <a:moveTo>
                    <a:pt x="64109" y="74206"/>
                  </a:moveTo>
                  <a:lnTo>
                    <a:pt x="62534" y="72644"/>
                  </a:lnTo>
                  <a:lnTo>
                    <a:pt x="27711" y="72644"/>
                  </a:lnTo>
                  <a:lnTo>
                    <a:pt x="26136" y="74206"/>
                  </a:lnTo>
                  <a:lnTo>
                    <a:pt x="26136" y="78079"/>
                  </a:lnTo>
                  <a:lnTo>
                    <a:pt x="27711" y="79654"/>
                  </a:lnTo>
                  <a:lnTo>
                    <a:pt x="29641" y="79654"/>
                  </a:lnTo>
                  <a:lnTo>
                    <a:pt x="62534" y="79654"/>
                  </a:lnTo>
                  <a:lnTo>
                    <a:pt x="64109" y="78079"/>
                  </a:lnTo>
                  <a:lnTo>
                    <a:pt x="64109" y="74206"/>
                  </a:lnTo>
                  <a:close/>
                </a:path>
                <a:path w="471805" h="290195">
                  <a:moveTo>
                    <a:pt x="64109" y="53771"/>
                  </a:moveTo>
                  <a:lnTo>
                    <a:pt x="62534" y="52197"/>
                  </a:lnTo>
                  <a:lnTo>
                    <a:pt x="27711" y="52197"/>
                  </a:lnTo>
                  <a:lnTo>
                    <a:pt x="26136" y="53771"/>
                  </a:lnTo>
                  <a:lnTo>
                    <a:pt x="26136" y="57645"/>
                  </a:lnTo>
                  <a:lnTo>
                    <a:pt x="27711" y="59207"/>
                  </a:lnTo>
                  <a:lnTo>
                    <a:pt x="29641" y="59207"/>
                  </a:lnTo>
                  <a:lnTo>
                    <a:pt x="62534" y="59207"/>
                  </a:lnTo>
                  <a:lnTo>
                    <a:pt x="64109" y="57645"/>
                  </a:lnTo>
                  <a:lnTo>
                    <a:pt x="64109" y="53771"/>
                  </a:lnTo>
                  <a:close/>
                </a:path>
                <a:path w="471805" h="290195">
                  <a:moveTo>
                    <a:pt x="92722" y="270446"/>
                  </a:moveTo>
                  <a:lnTo>
                    <a:pt x="91160" y="268884"/>
                  </a:lnTo>
                  <a:lnTo>
                    <a:pt x="11658" y="268884"/>
                  </a:lnTo>
                  <a:lnTo>
                    <a:pt x="10083" y="270446"/>
                  </a:lnTo>
                  <a:lnTo>
                    <a:pt x="10083" y="274320"/>
                  </a:lnTo>
                  <a:lnTo>
                    <a:pt x="11658" y="275882"/>
                  </a:lnTo>
                  <a:lnTo>
                    <a:pt x="13589" y="275882"/>
                  </a:lnTo>
                  <a:lnTo>
                    <a:pt x="91160" y="275882"/>
                  </a:lnTo>
                  <a:lnTo>
                    <a:pt x="92722" y="274320"/>
                  </a:lnTo>
                  <a:lnTo>
                    <a:pt x="92722" y="270446"/>
                  </a:lnTo>
                  <a:close/>
                </a:path>
                <a:path w="471805" h="290195">
                  <a:moveTo>
                    <a:pt x="92722" y="195694"/>
                  </a:moveTo>
                  <a:lnTo>
                    <a:pt x="91160" y="194119"/>
                  </a:lnTo>
                  <a:lnTo>
                    <a:pt x="70548" y="194119"/>
                  </a:lnTo>
                  <a:lnTo>
                    <a:pt x="68973" y="195694"/>
                  </a:lnTo>
                  <a:lnTo>
                    <a:pt x="68973" y="199567"/>
                  </a:lnTo>
                  <a:lnTo>
                    <a:pt x="70548" y="201129"/>
                  </a:lnTo>
                  <a:lnTo>
                    <a:pt x="72478" y="201129"/>
                  </a:lnTo>
                  <a:lnTo>
                    <a:pt x="91160" y="201129"/>
                  </a:lnTo>
                  <a:lnTo>
                    <a:pt x="92722" y="199567"/>
                  </a:lnTo>
                  <a:lnTo>
                    <a:pt x="92722" y="195694"/>
                  </a:lnTo>
                  <a:close/>
                </a:path>
                <a:path w="471805" h="290195">
                  <a:moveTo>
                    <a:pt x="92722" y="158115"/>
                  </a:moveTo>
                  <a:lnTo>
                    <a:pt x="91160" y="156552"/>
                  </a:lnTo>
                  <a:lnTo>
                    <a:pt x="70548" y="156552"/>
                  </a:lnTo>
                  <a:lnTo>
                    <a:pt x="68973" y="158115"/>
                  </a:lnTo>
                  <a:lnTo>
                    <a:pt x="68973" y="161988"/>
                  </a:lnTo>
                  <a:lnTo>
                    <a:pt x="70548" y="163550"/>
                  </a:lnTo>
                  <a:lnTo>
                    <a:pt x="72478" y="163550"/>
                  </a:lnTo>
                  <a:lnTo>
                    <a:pt x="91160" y="163550"/>
                  </a:lnTo>
                  <a:lnTo>
                    <a:pt x="92722" y="161988"/>
                  </a:lnTo>
                  <a:lnTo>
                    <a:pt x="92722" y="158115"/>
                  </a:lnTo>
                  <a:close/>
                </a:path>
                <a:path w="471805" h="290195">
                  <a:moveTo>
                    <a:pt x="92722" y="140601"/>
                  </a:moveTo>
                  <a:lnTo>
                    <a:pt x="91160" y="139026"/>
                  </a:lnTo>
                  <a:lnTo>
                    <a:pt x="70548" y="139026"/>
                  </a:lnTo>
                  <a:lnTo>
                    <a:pt x="68973" y="140601"/>
                  </a:lnTo>
                  <a:lnTo>
                    <a:pt x="68973" y="144475"/>
                  </a:lnTo>
                  <a:lnTo>
                    <a:pt x="70548" y="146037"/>
                  </a:lnTo>
                  <a:lnTo>
                    <a:pt x="72478" y="146037"/>
                  </a:lnTo>
                  <a:lnTo>
                    <a:pt x="91160" y="146037"/>
                  </a:lnTo>
                  <a:lnTo>
                    <a:pt x="92722" y="144475"/>
                  </a:lnTo>
                  <a:lnTo>
                    <a:pt x="92722" y="140601"/>
                  </a:lnTo>
                  <a:close/>
                </a:path>
                <a:path w="471805" h="290195">
                  <a:moveTo>
                    <a:pt x="92722" y="97180"/>
                  </a:moveTo>
                  <a:lnTo>
                    <a:pt x="91160" y="95618"/>
                  </a:lnTo>
                  <a:lnTo>
                    <a:pt x="70548" y="95618"/>
                  </a:lnTo>
                  <a:lnTo>
                    <a:pt x="68973" y="97180"/>
                  </a:lnTo>
                  <a:lnTo>
                    <a:pt x="68973" y="101053"/>
                  </a:lnTo>
                  <a:lnTo>
                    <a:pt x="70548" y="102616"/>
                  </a:lnTo>
                  <a:lnTo>
                    <a:pt x="72478" y="102616"/>
                  </a:lnTo>
                  <a:lnTo>
                    <a:pt x="91160" y="102616"/>
                  </a:lnTo>
                  <a:lnTo>
                    <a:pt x="92722" y="101053"/>
                  </a:lnTo>
                  <a:lnTo>
                    <a:pt x="92722" y="97180"/>
                  </a:lnTo>
                  <a:close/>
                </a:path>
                <a:path w="471805" h="290195">
                  <a:moveTo>
                    <a:pt x="92722" y="74206"/>
                  </a:moveTo>
                  <a:lnTo>
                    <a:pt x="91160" y="72644"/>
                  </a:lnTo>
                  <a:lnTo>
                    <a:pt x="70548" y="72644"/>
                  </a:lnTo>
                  <a:lnTo>
                    <a:pt x="68973" y="74206"/>
                  </a:lnTo>
                  <a:lnTo>
                    <a:pt x="68973" y="78079"/>
                  </a:lnTo>
                  <a:lnTo>
                    <a:pt x="70548" y="79654"/>
                  </a:lnTo>
                  <a:lnTo>
                    <a:pt x="72478" y="79654"/>
                  </a:lnTo>
                  <a:lnTo>
                    <a:pt x="91160" y="79654"/>
                  </a:lnTo>
                  <a:lnTo>
                    <a:pt x="92722" y="78079"/>
                  </a:lnTo>
                  <a:lnTo>
                    <a:pt x="92722" y="74206"/>
                  </a:lnTo>
                  <a:close/>
                </a:path>
                <a:path w="471805" h="290195">
                  <a:moveTo>
                    <a:pt x="92722" y="53771"/>
                  </a:moveTo>
                  <a:lnTo>
                    <a:pt x="91160" y="52197"/>
                  </a:lnTo>
                  <a:lnTo>
                    <a:pt x="70548" y="52197"/>
                  </a:lnTo>
                  <a:lnTo>
                    <a:pt x="68973" y="53771"/>
                  </a:lnTo>
                  <a:lnTo>
                    <a:pt x="68973" y="57645"/>
                  </a:lnTo>
                  <a:lnTo>
                    <a:pt x="70548" y="59207"/>
                  </a:lnTo>
                  <a:lnTo>
                    <a:pt x="72478" y="59207"/>
                  </a:lnTo>
                  <a:lnTo>
                    <a:pt x="91160" y="59207"/>
                  </a:lnTo>
                  <a:lnTo>
                    <a:pt x="92722" y="57645"/>
                  </a:lnTo>
                  <a:lnTo>
                    <a:pt x="92722" y="53771"/>
                  </a:lnTo>
                  <a:close/>
                </a:path>
                <a:path w="471805" h="290195">
                  <a:moveTo>
                    <a:pt x="119202" y="270446"/>
                  </a:moveTo>
                  <a:lnTo>
                    <a:pt x="117627" y="268884"/>
                  </a:lnTo>
                  <a:lnTo>
                    <a:pt x="98094" y="268884"/>
                  </a:lnTo>
                  <a:lnTo>
                    <a:pt x="96520" y="270446"/>
                  </a:lnTo>
                  <a:lnTo>
                    <a:pt x="96520" y="274320"/>
                  </a:lnTo>
                  <a:lnTo>
                    <a:pt x="98094" y="275882"/>
                  </a:lnTo>
                  <a:lnTo>
                    <a:pt x="100025" y="275882"/>
                  </a:lnTo>
                  <a:lnTo>
                    <a:pt x="117627" y="275882"/>
                  </a:lnTo>
                  <a:lnTo>
                    <a:pt x="119202" y="274320"/>
                  </a:lnTo>
                  <a:lnTo>
                    <a:pt x="119202" y="270446"/>
                  </a:lnTo>
                  <a:close/>
                </a:path>
                <a:path w="471805" h="290195">
                  <a:moveTo>
                    <a:pt x="215569" y="195694"/>
                  </a:moveTo>
                  <a:lnTo>
                    <a:pt x="213995" y="194119"/>
                  </a:lnTo>
                  <a:lnTo>
                    <a:pt x="99352" y="194119"/>
                  </a:lnTo>
                  <a:lnTo>
                    <a:pt x="97790" y="195694"/>
                  </a:lnTo>
                  <a:lnTo>
                    <a:pt x="97790" y="199567"/>
                  </a:lnTo>
                  <a:lnTo>
                    <a:pt x="99352" y="201129"/>
                  </a:lnTo>
                  <a:lnTo>
                    <a:pt x="101295" y="201129"/>
                  </a:lnTo>
                  <a:lnTo>
                    <a:pt x="213995" y="201129"/>
                  </a:lnTo>
                  <a:lnTo>
                    <a:pt x="215569" y="199567"/>
                  </a:lnTo>
                  <a:lnTo>
                    <a:pt x="215569" y="195694"/>
                  </a:lnTo>
                  <a:close/>
                </a:path>
                <a:path w="471805" h="290195">
                  <a:moveTo>
                    <a:pt x="215569" y="158115"/>
                  </a:moveTo>
                  <a:lnTo>
                    <a:pt x="213995" y="156552"/>
                  </a:lnTo>
                  <a:lnTo>
                    <a:pt x="99352" y="156552"/>
                  </a:lnTo>
                  <a:lnTo>
                    <a:pt x="97790" y="158115"/>
                  </a:lnTo>
                  <a:lnTo>
                    <a:pt x="97790" y="161988"/>
                  </a:lnTo>
                  <a:lnTo>
                    <a:pt x="99352" y="163550"/>
                  </a:lnTo>
                  <a:lnTo>
                    <a:pt x="101295" y="163550"/>
                  </a:lnTo>
                  <a:lnTo>
                    <a:pt x="213995" y="163550"/>
                  </a:lnTo>
                  <a:lnTo>
                    <a:pt x="215569" y="161988"/>
                  </a:lnTo>
                  <a:lnTo>
                    <a:pt x="215569" y="158115"/>
                  </a:lnTo>
                  <a:close/>
                </a:path>
                <a:path w="471805" h="290195">
                  <a:moveTo>
                    <a:pt x="215569" y="140601"/>
                  </a:moveTo>
                  <a:lnTo>
                    <a:pt x="213995" y="139026"/>
                  </a:lnTo>
                  <a:lnTo>
                    <a:pt x="99352" y="139026"/>
                  </a:lnTo>
                  <a:lnTo>
                    <a:pt x="97790" y="140601"/>
                  </a:lnTo>
                  <a:lnTo>
                    <a:pt x="97790" y="144475"/>
                  </a:lnTo>
                  <a:lnTo>
                    <a:pt x="99352" y="146037"/>
                  </a:lnTo>
                  <a:lnTo>
                    <a:pt x="101295" y="146037"/>
                  </a:lnTo>
                  <a:lnTo>
                    <a:pt x="213995" y="146037"/>
                  </a:lnTo>
                  <a:lnTo>
                    <a:pt x="215569" y="144475"/>
                  </a:lnTo>
                  <a:lnTo>
                    <a:pt x="215569" y="140601"/>
                  </a:lnTo>
                  <a:close/>
                </a:path>
                <a:path w="471805" h="290195">
                  <a:moveTo>
                    <a:pt x="215569" y="97180"/>
                  </a:moveTo>
                  <a:lnTo>
                    <a:pt x="213995" y="95618"/>
                  </a:lnTo>
                  <a:lnTo>
                    <a:pt x="99352" y="95618"/>
                  </a:lnTo>
                  <a:lnTo>
                    <a:pt x="97790" y="97180"/>
                  </a:lnTo>
                  <a:lnTo>
                    <a:pt x="97790" y="101053"/>
                  </a:lnTo>
                  <a:lnTo>
                    <a:pt x="99352" y="102616"/>
                  </a:lnTo>
                  <a:lnTo>
                    <a:pt x="101295" y="102616"/>
                  </a:lnTo>
                  <a:lnTo>
                    <a:pt x="213995" y="102616"/>
                  </a:lnTo>
                  <a:lnTo>
                    <a:pt x="215569" y="101053"/>
                  </a:lnTo>
                  <a:lnTo>
                    <a:pt x="215569" y="97180"/>
                  </a:lnTo>
                  <a:close/>
                </a:path>
                <a:path w="471805" h="290195">
                  <a:moveTo>
                    <a:pt x="215569" y="74206"/>
                  </a:moveTo>
                  <a:lnTo>
                    <a:pt x="213995" y="72644"/>
                  </a:lnTo>
                  <a:lnTo>
                    <a:pt x="99352" y="72644"/>
                  </a:lnTo>
                  <a:lnTo>
                    <a:pt x="97790" y="74206"/>
                  </a:lnTo>
                  <a:lnTo>
                    <a:pt x="97790" y="78079"/>
                  </a:lnTo>
                  <a:lnTo>
                    <a:pt x="99352" y="79654"/>
                  </a:lnTo>
                  <a:lnTo>
                    <a:pt x="101295" y="79654"/>
                  </a:lnTo>
                  <a:lnTo>
                    <a:pt x="213995" y="79654"/>
                  </a:lnTo>
                  <a:lnTo>
                    <a:pt x="215569" y="78079"/>
                  </a:lnTo>
                  <a:lnTo>
                    <a:pt x="215569" y="74206"/>
                  </a:lnTo>
                  <a:close/>
                </a:path>
                <a:path w="471805" h="290195">
                  <a:moveTo>
                    <a:pt x="215569" y="53771"/>
                  </a:moveTo>
                  <a:lnTo>
                    <a:pt x="213995" y="52197"/>
                  </a:lnTo>
                  <a:lnTo>
                    <a:pt x="99352" y="52197"/>
                  </a:lnTo>
                  <a:lnTo>
                    <a:pt x="97790" y="53771"/>
                  </a:lnTo>
                  <a:lnTo>
                    <a:pt x="97790" y="57645"/>
                  </a:lnTo>
                  <a:lnTo>
                    <a:pt x="99352" y="59207"/>
                  </a:lnTo>
                  <a:lnTo>
                    <a:pt x="101295" y="59207"/>
                  </a:lnTo>
                  <a:lnTo>
                    <a:pt x="213995" y="59207"/>
                  </a:lnTo>
                  <a:lnTo>
                    <a:pt x="215569" y="57645"/>
                  </a:lnTo>
                  <a:lnTo>
                    <a:pt x="215569" y="53771"/>
                  </a:lnTo>
                  <a:close/>
                </a:path>
                <a:path w="471805" h="290195">
                  <a:moveTo>
                    <a:pt x="299669" y="195694"/>
                  </a:moveTo>
                  <a:lnTo>
                    <a:pt x="298094" y="194119"/>
                  </a:lnTo>
                  <a:lnTo>
                    <a:pt x="225894" y="194119"/>
                  </a:lnTo>
                  <a:lnTo>
                    <a:pt x="224332" y="195694"/>
                  </a:lnTo>
                  <a:lnTo>
                    <a:pt x="224332" y="199567"/>
                  </a:lnTo>
                  <a:lnTo>
                    <a:pt x="225894" y="201129"/>
                  </a:lnTo>
                  <a:lnTo>
                    <a:pt x="227838" y="201129"/>
                  </a:lnTo>
                  <a:lnTo>
                    <a:pt x="298094" y="201129"/>
                  </a:lnTo>
                  <a:lnTo>
                    <a:pt x="299669" y="199567"/>
                  </a:lnTo>
                  <a:lnTo>
                    <a:pt x="299669" y="195694"/>
                  </a:lnTo>
                  <a:close/>
                </a:path>
                <a:path w="471805" h="290195">
                  <a:moveTo>
                    <a:pt x="299669" y="158115"/>
                  </a:moveTo>
                  <a:lnTo>
                    <a:pt x="298094" y="156552"/>
                  </a:lnTo>
                  <a:lnTo>
                    <a:pt x="225894" y="156552"/>
                  </a:lnTo>
                  <a:lnTo>
                    <a:pt x="224332" y="158115"/>
                  </a:lnTo>
                  <a:lnTo>
                    <a:pt x="224332" y="161988"/>
                  </a:lnTo>
                  <a:lnTo>
                    <a:pt x="225894" y="163550"/>
                  </a:lnTo>
                  <a:lnTo>
                    <a:pt x="227838" y="163550"/>
                  </a:lnTo>
                  <a:lnTo>
                    <a:pt x="298094" y="163550"/>
                  </a:lnTo>
                  <a:lnTo>
                    <a:pt x="299669" y="161988"/>
                  </a:lnTo>
                  <a:lnTo>
                    <a:pt x="299669" y="158115"/>
                  </a:lnTo>
                  <a:close/>
                </a:path>
                <a:path w="471805" h="290195">
                  <a:moveTo>
                    <a:pt x="299669" y="140601"/>
                  </a:moveTo>
                  <a:lnTo>
                    <a:pt x="298094" y="139026"/>
                  </a:lnTo>
                  <a:lnTo>
                    <a:pt x="225894" y="139026"/>
                  </a:lnTo>
                  <a:lnTo>
                    <a:pt x="224332" y="140601"/>
                  </a:lnTo>
                  <a:lnTo>
                    <a:pt x="224332" y="144475"/>
                  </a:lnTo>
                  <a:lnTo>
                    <a:pt x="225894" y="146037"/>
                  </a:lnTo>
                  <a:lnTo>
                    <a:pt x="227838" y="146037"/>
                  </a:lnTo>
                  <a:lnTo>
                    <a:pt x="298094" y="146037"/>
                  </a:lnTo>
                  <a:lnTo>
                    <a:pt x="299669" y="144475"/>
                  </a:lnTo>
                  <a:lnTo>
                    <a:pt x="299669" y="140601"/>
                  </a:lnTo>
                  <a:close/>
                </a:path>
                <a:path w="471805" h="290195">
                  <a:moveTo>
                    <a:pt x="299669" y="97180"/>
                  </a:moveTo>
                  <a:lnTo>
                    <a:pt x="298094" y="95618"/>
                  </a:lnTo>
                  <a:lnTo>
                    <a:pt x="225894" y="95618"/>
                  </a:lnTo>
                  <a:lnTo>
                    <a:pt x="224332" y="97180"/>
                  </a:lnTo>
                  <a:lnTo>
                    <a:pt x="224332" y="101053"/>
                  </a:lnTo>
                  <a:lnTo>
                    <a:pt x="225894" y="102616"/>
                  </a:lnTo>
                  <a:lnTo>
                    <a:pt x="227838" y="102616"/>
                  </a:lnTo>
                  <a:lnTo>
                    <a:pt x="298094" y="102616"/>
                  </a:lnTo>
                  <a:lnTo>
                    <a:pt x="299669" y="101053"/>
                  </a:lnTo>
                  <a:lnTo>
                    <a:pt x="299669" y="97180"/>
                  </a:lnTo>
                  <a:close/>
                </a:path>
                <a:path w="471805" h="290195">
                  <a:moveTo>
                    <a:pt x="299669" y="74206"/>
                  </a:moveTo>
                  <a:lnTo>
                    <a:pt x="298094" y="72644"/>
                  </a:lnTo>
                  <a:lnTo>
                    <a:pt x="225894" y="72644"/>
                  </a:lnTo>
                  <a:lnTo>
                    <a:pt x="224332" y="74206"/>
                  </a:lnTo>
                  <a:lnTo>
                    <a:pt x="224332" y="78079"/>
                  </a:lnTo>
                  <a:lnTo>
                    <a:pt x="225894" y="79654"/>
                  </a:lnTo>
                  <a:lnTo>
                    <a:pt x="227838" y="79654"/>
                  </a:lnTo>
                  <a:lnTo>
                    <a:pt x="298094" y="79654"/>
                  </a:lnTo>
                  <a:lnTo>
                    <a:pt x="299669" y="78079"/>
                  </a:lnTo>
                  <a:lnTo>
                    <a:pt x="299669" y="74206"/>
                  </a:lnTo>
                  <a:close/>
                </a:path>
                <a:path w="471805" h="290195">
                  <a:moveTo>
                    <a:pt x="299669" y="53771"/>
                  </a:moveTo>
                  <a:lnTo>
                    <a:pt x="298094" y="52197"/>
                  </a:lnTo>
                  <a:lnTo>
                    <a:pt x="225894" y="52197"/>
                  </a:lnTo>
                  <a:lnTo>
                    <a:pt x="224332" y="53771"/>
                  </a:lnTo>
                  <a:lnTo>
                    <a:pt x="224332" y="57645"/>
                  </a:lnTo>
                  <a:lnTo>
                    <a:pt x="225894" y="59207"/>
                  </a:lnTo>
                  <a:lnTo>
                    <a:pt x="227838" y="59207"/>
                  </a:lnTo>
                  <a:lnTo>
                    <a:pt x="298094" y="59207"/>
                  </a:lnTo>
                  <a:lnTo>
                    <a:pt x="299669" y="57645"/>
                  </a:lnTo>
                  <a:lnTo>
                    <a:pt x="299669" y="53771"/>
                  </a:lnTo>
                  <a:close/>
                </a:path>
                <a:path w="471805" h="290195">
                  <a:moveTo>
                    <a:pt x="349415" y="188429"/>
                  </a:moveTo>
                  <a:lnTo>
                    <a:pt x="346824" y="185839"/>
                  </a:lnTo>
                  <a:lnTo>
                    <a:pt x="313258" y="185839"/>
                  </a:lnTo>
                  <a:lnTo>
                    <a:pt x="310667" y="188429"/>
                  </a:lnTo>
                  <a:lnTo>
                    <a:pt x="310667" y="221996"/>
                  </a:lnTo>
                  <a:lnTo>
                    <a:pt x="313258" y="224586"/>
                  </a:lnTo>
                  <a:lnTo>
                    <a:pt x="316445" y="224586"/>
                  </a:lnTo>
                  <a:lnTo>
                    <a:pt x="346824" y="224586"/>
                  </a:lnTo>
                  <a:lnTo>
                    <a:pt x="349415" y="221996"/>
                  </a:lnTo>
                  <a:lnTo>
                    <a:pt x="349415" y="188429"/>
                  </a:lnTo>
                  <a:close/>
                </a:path>
                <a:path w="471805" h="290195">
                  <a:moveTo>
                    <a:pt x="349415" y="135280"/>
                  </a:moveTo>
                  <a:lnTo>
                    <a:pt x="346824" y="132689"/>
                  </a:lnTo>
                  <a:lnTo>
                    <a:pt x="313258" y="132689"/>
                  </a:lnTo>
                  <a:lnTo>
                    <a:pt x="310667" y="135280"/>
                  </a:lnTo>
                  <a:lnTo>
                    <a:pt x="310667" y="168846"/>
                  </a:lnTo>
                  <a:lnTo>
                    <a:pt x="313258" y="171437"/>
                  </a:lnTo>
                  <a:lnTo>
                    <a:pt x="316445" y="171437"/>
                  </a:lnTo>
                  <a:lnTo>
                    <a:pt x="346824" y="171437"/>
                  </a:lnTo>
                  <a:lnTo>
                    <a:pt x="349415" y="168846"/>
                  </a:lnTo>
                  <a:lnTo>
                    <a:pt x="349415" y="135280"/>
                  </a:lnTo>
                  <a:close/>
                </a:path>
                <a:path w="471805" h="290195">
                  <a:moveTo>
                    <a:pt x="349415" y="50012"/>
                  </a:moveTo>
                  <a:lnTo>
                    <a:pt x="346824" y="47434"/>
                  </a:lnTo>
                  <a:lnTo>
                    <a:pt x="313258" y="47434"/>
                  </a:lnTo>
                  <a:lnTo>
                    <a:pt x="310667" y="50012"/>
                  </a:lnTo>
                  <a:lnTo>
                    <a:pt x="310667" y="83591"/>
                  </a:lnTo>
                  <a:lnTo>
                    <a:pt x="313258" y="86169"/>
                  </a:lnTo>
                  <a:lnTo>
                    <a:pt x="316445" y="86169"/>
                  </a:lnTo>
                  <a:lnTo>
                    <a:pt x="346824" y="86169"/>
                  </a:lnTo>
                  <a:lnTo>
                    <a:pt x="349415" y="83591"/>
                  </a:lnTo>
                  <a:lnTo>
                    <a:pt x="349415" y="50012"/>
                  </a:lnTo>
                  <a:close/>
                </a:path>
                <a:path w="471805" h="290195">
                  <a:moveTo>
                    <a:pt x="395262" y="284657"/>
                  </a:moveTo>
                  <a:lnTo>
                    <a:pt x="393687" y="283095"/>
                  </a:lnTo>
                  <a:lnTo>
                    <a:pt x="387286" y="283095"/>
                  </a:lnTo>
                  <a:lnTo>
                    <a:pt x="385724" y="284657"/>
                  </a:lnTo>
                  <a:lnTo>
                    <a:pt x="385724" y="288531"/>
                  </a:lnTo>
                  <a:lnTo>
                    <a:pt x="387286" y="290106"/>
                  </a:lnTo>
                  <a:lnTo>
                    <a:pt x="389216" y="290106"/>
                  </a:lnTo>
                  <a:lnTo>
                    <a:pt x="393687" y="290106"/>
                  </a:lnTo>
                  <a:lnTo>
                    <a:pt x="395262" y="288531"/>
                  </a:lnTo>
                  <a:lnTo>
                    <a:pt x="395262" y="284657"/>
                  </a:lnTo>
                  <a:close/>
                </a:path>
                <a:path w="471805" h="290195">
                  <a:moveTo>
                    <a:pt x="404799" y="104190"/>
                  </a:moveTo>
                  <a:lnTo>
                    <a:pt x="403225" y="102628"/>
                  </a:lnTo>
                  <a:lnTo>
                    <a:pt x="391185" y="102628"/>
                  </a:lnTo>
                  <a:lnTo>
                    <a:pt x="389610" y="104190"/>
                  </a:lnTo>
                  <a:lnTo>
                    <a:pt x="389610" y="108064"/>
                  </a:lnTo>
                  <a:lnTo>
                    <a:pt x="391185" y="109626"/>
                  </a:lnTo>
                  <a:lnTo>
                    <a:pt x="393115" y="109626"/>
                  </a:lnTo>
                  <a:lnTo>
                    <a:pt x="403225" y="109626"/>
                  </a:lnTo>
                  <a:lnTo>
                    <a:pt x="404799" y="108064"/>
                  </a:lnTo>
                  <a:lnTo>
                    <a:pt x="404799" y="104190"/>
                  </a:lnTo>
                  <a:close/>
                </a:path>
                <a:path w="471805" h="290195">
                  <a:moveTo>
                    <a:pt x="407720" y="284657"/>
                  </a:moveTo>
                  <a:lnTo>
                    <a:pt x="406146" y="283095"/>
                  </a:lnTo>
                  <a:lnTo>
                    <a:pt x="399745" y="283095"/>
                  </a:lnTo>
                  <a:lnTo>
                    <a:pt x="398183" y="284657"/>
                  </a:lnTo>
                  <a:lnTo>
                    <a:pt x="398183" y="288531"/>
                  </a:lnTo>
                  <a:lnTo>
                    <a:pt x="399745" y="290106"/>
                  </a:lnTo>
                  <a:lnTo>
                    <a:pt x="401675" y="290106"/>
                  </a:lnTo>
                  <a:lnTo>
                    <a:pt x="406146" y="290106"/>
                  </a:lnTo>
                  <a:lnTo>
                    <a:pt x="407720" y="288531"/>
                  </a:lnTo>
                  <a:lnTo>
                    <a:pt x="407720" y="284657"/>
                  </a:lnTo>
                  <a:close/>
                </a:path>
                <a:path w="471805" h="290195">
                  <a:moveTo>
                    <a:pt x="433997" y="90182"/>
                  </a:moveTo>
                  <a:lnTo>
                    <a:pt x="432435" y="88607"/>
                  </a:lnTo>
                  <a:lnTo>
                    <a:pt x="412496" y="88607"/>
                  </a:lnTo>
                  <a:lnTo>
                    <a:pt x="410933" y="90182"/>
                  </a:lnTo>
                  <a:lnTo>
                    <a:pt x="410933" y="94043"/>
                  </a:lnTo>
                  <a:lnTo>
                    <a:pt x="412496" y="95618"/>
                  </a:lnTo>
                  <a:lnTo>
                    <a:pt x="414439" y="95618"/>
                  </a:lnTo>
                  <a:lnTo>
                    <a:pt x="432435" y="95618"/>
                  </a:lnTo>
                  <a:lnTo>
                    <a:pt x="433997" y="94043"/>
                  </a:lnTo>
                  <a:lnTo>
                    <a:pt x="433997" y="90182"/>
                  </a:lnTo>
                  <a:close/>
                </a:path>
                <a:path w="471805" h="290195">
                  <a:moveTo>
                    <a:pt x="471373" y="284657"/>
                  </a:moveTo>
                  <a:lnTo>
                    <a:pt x="469811" y="283095"/>
                  </a:lnTo>
                  <a:lnTo>
                    <a:pt x="412496" y="283095"/>
                  </a:lnTo>
                  <a:lnTo>
                    <a:pt x="410933" y="284657"/>
                  </a:lnTo>
                  <a:lnTo>
                    <a:pt x="410933" y="288531"/>
                  </a:lnTo>
                  <a:lnTo>
                    <a:pt x="412496" y="290106"/>
                  </a:lnTo>
                  <a:lnTo>
                    <a:pt x="414439" y="290106"/>
                  </a:lnTo>
                  <a:lnTo>
                    <a:pt x="469811" y="290106"/>
                  </a:lnTo>
                  <a:lnTo>
                    <a:pt x="471373" y="288531"/>
                  </a:lnTo>
                  <a:lnTo>
                    <a:pt x="471373" y="284657"/>
                  </a:lnTo>
                  <a:close/>
                </a:path>
                <a:path w="471805" h="290195">
                  <a:moveTo>
                    <a:pt x="471373" y="104190"/>
                  </a:moveTo>
                  <a:lnTo>
                    <a:pt x="469811" y="102628"/>
                  </a:lnTo>
                  <a:lnTo>
                    <a:pt x="412496" y="102628"/>
                  </a:lnTo>
                  <a:lnTo>
                    <a:pt x="410933" y="104190"/>
                  </a:lnTo>
                  <a:lnTo>
                    <a:pt x="410933" y="108064"/>
                  </a:lnTo>
                  <a:lnTo>
                    <a:pt x="412496" y="109626"/>
                  </a:lnTo>
                  <a:lnTo>
                    <a:pt x="414439" y="109626"/>
                  </a:lnTo>
                  <a:lnTo>
                    <a:pt x="469811" y="109626"/>
                  </a:lnTo>
                  <a:lnTo>
                    <a:pt x="471373" y="108064"/>
                  </a:lnTo>
                  <a:lnTo>
                    <a:pt x="471373" y="104190"/>
                  </a:lnTo>
                  <a:close/>
                </a:path>
                <a:path w="471805" h="290195">
                  <a:moveTo>
                    <a:pt x="471373" y="90182"/>
                  </a:moveTo>
                  <a:lnTo>
                    <a:pt x="469811" y="88607"/>
                  </a:lnTo>
                  <a:lnTo>
                    <a:pt x="437908" y="88607"/>
                  </a:lnTo>
                  <a:lnTo>
                    <a:pt x="436333" y="90182"/>
                  </a:lnTo>
                  <a:lnTo>
                    <a:pt x="436333" y="94043"/>
                  </a:lnTo>
                  <a:lnTo>
                    <a:pt x="437908" y="95618"/>
                  </a:lnTo>
                  <a:lnTo>
                    <a:pt x="439839" y="95618"/>
                  </a:lnTo>
                  <a:lnTo>
                    <a:pt x="469811" y="95618"/>
                  </a:lnTo>
                  <a:lnTo>
                    <a:pt x="471373" y="94043"/>
                  </a:lnTo>
                  <a:lnTo>
                    <a:pt x="471373" y="90182"/>
                  </a:lnTo>
                  <a:close/>
                </a:path>
                <a:path w="471805" h="290195">
                  <a:moveTo>
                    <a:pt x="471385" y="74206"/>
                  </a:moveTo>
                  <a:lnTo>
                    <a:pt x="469811" y="72644"/>
                  </a:lnTo>
                  <a:lnTo>
                    <a:pt x="397611" y="72644"/>
                  </a:lnTo>
                  <a:lnTo>
                    <a:pt x="396036" y="74206"/>
                  </a:lnTo>
                  <a:lnTo>
                    <a:pt x="396036" y="78079"/>
                  </a:lnTo>
                  <a:lnTo>
                    <a:pt x="397611" y="79654"/>
                  </a:lnTo>
                  <a:lnTo>
                    <a:pt x="399542" y="79654"/>
                  </a:lnTo>
                  <a:lnTo>
                    <a:pt x="469811" y="79654"/>
                  </a:lnTo>
                  <a:lnTo>
                    <a:pt x="471385" y="78079"/>
                  </a:lnTo>
                  <a:lnTo>
                    <a:pt x="471385" y="74206"/>
                  </a:lnTo>
                  <a:close/>
                </a:path>
                <a:path w="471805" h="290195">
                  <a:moveTo>
                    <a:pt x="471385" y="11506"/>
                  </a:moveTo>
                  <a:lnTo>
                    <a:pt x="468795" y="8915"/>
                  </a:lnTo>
                  <a:lnTo>
                    <a:pt x="435229" y="8915"/>
                  </a:lnTo>
                  <a:lnTo>
                    <a:pt x="432638" y="11506"/>
                  </a:lnTo>
                  <a:lnTo>
                    <a:pt x="432638" y="45072"/>
                  </a:lnTo>
                  <a:lnTo>
                    <a:pt x="435229" y="47663"/>
                  </a:lnTo>
                  <a:lnTo>
                    <a:pt x="438416" y="47663"/>
                  </a:lnTo>
                  <a:lnTo>
                    <a:pt x="468795" y="47663"/>
                  </a:lnTo>
                  <a:lnTo>
                    <a:pt x="471385" y="45072"/>
                  </a:lnTo>
                  <a:lnTo>
                    <a:pt x="471385" y="11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84165" y="5149617"/>
              <a:ext cx="2022864" cy="20323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769488" y="7181957"/>
              <a:ext cx="2411095" cy="0"/>
            </a:xfrm>
            <a:custGeom>
              <a:avLst/>
              <a:gdLst/>
              <a:ahLst/>
              <a:cxnLst/>
              <a:rect l="l" t="t" r="r" b="b"/>
              <a:pathLst>
                <a:path w="2411094">
                  <a:moveTo>
                    <a:pt x="2410940" y="0"/>
                  </a:moveTo>
                  <a:lnTo>
                    <a:pt x="2034230" y="0"/>
                  </a:lnTo>
                  <a:lnTo>
                    <a:pt x="1205470" y="0"/>
                  </a:lnTo>
                  <a:lnTo>
                    <a:pt x="376709" y="0"/>
                  </a:lnTo>
                  <a:lnTo>
                    <a:pt x="0" y="0"/>
                  </a:lnTo>
                </a:path>
              </a:pathLst>
            </a:custGeom>
            <a:ln w="5256">
              <a:solidFill>
                <a:srgbClr val="282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61211" y="7132508"/>
            <a:ext cx="13667740" cy="212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00"/>
              </a:spcBef>
              <a:tabLst>
                <a:tab pos="5029200" algn="l"/>
                <a:tab pos="10082530" algn="l"/>
              </a:tabLst>
            </a:pPr>
            <a:r>
              <a:rPr sz="4300" b="1" spc="-10" dirty="0">
                <a:solidFill>
                  <a:srgbClr val="243477"/>
                </a:solidFill>
                <a:latin typeface="Arial"/>
                <a:cs typeface="Arial"/>
              </a:rPr>
              <a:t>INITIATEUR</a:t>
            </a:r>
            <a:r>
              <a:rPr sz="4300" b="1" dirty="0">
                <a:solidFill>
                  <a:srgbClr val="243477"/>
                </a:solidFill>
                <a:latin typeface="Arial"/>
                <a:cs typeface="Arial"/>
              </a:rPr>
              <a:t>	</a:t>
            </a:r>
            <a:r>
              <a:rPr sz="4300" b="1" spc="55" dirty="0">
                <a:solidFill>
                  <a:srgbClr val="243477"/>
                </a:solidFill>
                <a:latin typeface="Arial"/>
                <a:cs typeface="Arial"/>
              </a:rPr>
              <a:t>INNOVATEUR</a:t>
            </a:r>
            <a:r>
              <a:rPr sz="4300" b="1" dirty="0">
                <a:solidFill>
                  <a:srgbClr val="243477"/>
                </a:solidFill>
                <a:latin typeface="Arial"/>
                <a:cs typeface="Arial"/>
              </a:rPr>
              <a:t>	</a:t>
            </a:r>
            <a:r>
              <a:rPr sz="4300" b="1" spc="-10" dirty="0">
                <a:solidFill>
                  <a:srgbClr val="243477"/>
                </a:solidFill>
                <a:latin typeface="Arial"/>
                <a:cs typeface="Arial"/>
              </a:rPr>
              <a:t>PROMOTEUR</a:t>
            </a:r>
            <a:endParaRPr sz="4300">
              <a:latin typeface="Arial"/>
              <a:cs typeface="Arial"/>
            </a:endParaRPr>
          </a:p>
          <a:p>
            <a:pPr marL="12700" marR="66675" indent="12065">
              <a:lnSpc>
                <a:spcPct val="141800"/>
              </a:lnSpc>
              <a:spcBef>
                <a:spcPts val="1660"/>
              </a:spcBef>
            </a:pPr>
            <a:r>
              <a:rPr sz="2850" spc="-65" dirty="0">
                <a:latin typeface="Lucida Sans Unicode"/>
                <a:cs typeface="Lucida Sans Unicode"/>
              </a:rPr>
              <a:t>Chacun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40" dirty="0">
                <a:latin typeface="Lucida Sans Unicode"/>
                <a:cs typeface="Lucida Sans Unicode"/>
              </a:rPr>
              <a:t>des</a:t>
            </a:r>
            <a:r>
              <a:rPr sz="2850" spc="-175" dirty="0">
                <a:latin typeface="Lucida Sans Unicode"/>
                <a:cs typeface="Lucida Sans Unicode"/>
              </a:rPr>
              <a:t> </a:t>
            </a:r>
            <a:r>
              <a:rPr sz="2850" spc="-65" dirty="0">
                <a:latin typeface="Lucida Sans Unicode"/>
                <a:cs typeface="Lucida Sans Unicode"/>
              </a:rPr>
              <a:t>trois</a:t>
            </a:r>
            <a:r>
              <a:rPr sz="2850" spc="-160" dirty="0">
                <a:latin typeface="Lucida Sans Unicode"/>
                <a:cs typeface="Lucida Sans Unicode"/>
              </a:rPr>
              <a:t> </a:t>
            </a:r>
            <a:r>
              <a:rPr sz="2850" spc="-70" dirty="0">
                <a:latin typeface="Lucida Sans Unicode"/>
                <a:cs typeface="Lucida Sans Unicode"/>
              </a:rPr>
              <a:t>niveaux</a:t>
            </a:r>
            <a:r>
              <a:rPr sz="2850" spc="-160" dirty="0">
                <a:latin typeface="Lucida Sans Unicode"/>
                <a:cs typeface="Lucida Sans Unicode"/>
              </a:rPr>
              <a:t> </a:t>
            </a:r>
            <a:r>
              <a:rPr sz="2850" spc="-45" dirty="0">
                <a:latin typeface="Lucida Sans Unicode"/>
                <a:cs typeface="Lucida Sans Unicode"/>
              </a:rPr>
              <a:t>est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35" dirty="0">
                <a:latin typeface="Lucida Sans Unicode"/>
                <a:cs typeface="Lucida Sans Unicode"/>
              </a:rPr>
              <a:t>attribué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dirty="0">
                <a:latin typeface="Lucida Sans Unicode"/>
                <a:cs typeface="Lucida Sans Unicode"/>
              </a:rPr>
              <a:t>à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dirty="0">
                <a:latin typeface="Lucida Sans Unicode"/>
                <a:cs typeface="Lucida Sans Unicode"/>
              </a:rPr>
              <a:t>l'EE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45" dirty="0">
                <a:latin typeface="Lucida Sans Unicode"/>
                <a:cs typeface="Lucida Sans Unicode"/>
              </a:rPr>
              <a:t>selon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30" dirty="0">
                <a:latin typeface="Lucida Sans Unicode"/>
                <a:cs typeface="Lucida Sans Unicode"/>
              </a:rPr>
              <a:t>le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55" dirty="0">
                <a:latin typeface="Lucida Sans Unicode"/>
                <a:cs typeface="Lucida Sans Unicode"/>
              </a:rPr>
              <a:t>degré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dirty="0">
                <a:latin typeface="Lucida Sans Unicode"/>
                <a:cs typeface="Lucida Sans Unicode"/>
              </a:rPr>
              <a:t>de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30" dirty="0">
                <a:latin typeface="Lucida Sans Unicode"/>
                <a:cs typeface="Lucida Sans Unicode"/>
              </a:rPr>
              <a:t>maturité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20" dirty="0">
                <a:latin typeface="Lucida Sans Unicode"/>
                <a:cs typeface="Lucida Sans Unicode"/>
              </a:rPr>
              <a:t>du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projet. </a:t>
            </a:r>
            <a:r>
              <a:rPr sz="2850" dirty="0">
                <a:latin typeface="Lucida Sans Unicode"/>
                <a:cs typeface="Lucida Sans Unicode"/>
              </a:rPr>
              <a:t>Le</a:t>
            </a:r>
            <a:r>
              <a:rPr sz="2850" spc="-175" dirty="0">
                <a:latin typeface="Lucida Sans Unicode"/>
                <a:cs typeface="Lucida Sans Unicode"/>
              </a:rPr>
              <a:t> </a:t>
            </a:r>
            <a:r>
              <a:rPr sz="2850" spc="-50" dirty="0">
                <a:latin typeface="Lucida Sans Unicode"/>
                <a:cs typeface="Lucida Sans Unicode"/>
              </a:rPr>
              <a:t>statut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35" dirty="0">
                <a:latin typeface="Lucida Sans Unicode"/>
                <a:cs typeface="Lucida Sans Unicode"/>
              </a:rPr>
              <a:t>Etudiant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Entrepreneur</a:t>
            </a:r>
            <a:r>
              <a:rPr sz="2850" spc="-160" dirty="0">
                <a:latin typeface="Lucida Sans Unicode"/>
                <a:cs typeface="Lucida Sans Unicode"/>
              </a:rPr>
              <a:t> </a:t>
            </a:r>
            <a:r>
              <a:rPr sz="2850" spc="-80" dirty="0">
                <a:solidFill>
                  <a:srgbClr val="29CB7D"/>
                </a:solidFill>
                <a:latin typeface="Arial Black"/>
                <a:cs typeface="Arial Black"/>
              </a:rPr>
              <a:t>dure</a:t>
            </a:r>
            <a:r>
              <a:rPr sz="2850" spc="-210" dirty="0">
                <a:solidFill>
                  <a:srgbClr val="29CB7D"/>
                </a:solidFill>
                <a:latin typeface="Arial Black"/>
                <a:cs typeface="Arial Black"/>
              </a:rPr>
              <a:t> </a:t>
            </a:r>
            <a:r>
              <a:rPr sz="2850" spc="-95" dirty="0">
                <a:solidFill>
                  <a:srgbClr val="29CB7D"/>
                </a:solidFill>
                <a:latin typeface="Arial Black"/>
                <a:cs typeface="Arial Black"/>
              </a:rPr>
              <a:t>une</a:t>
            </a:r>
            <a:r>
              <a:rPr sz="2850" spc="-210" dirty="0">
                <a:solidFill>
                  <a:srgbClr val="29CB7D"/>
                </a:solidFill>
                <a:latin typeface="Arial Black"/>
                <a:cs typeface="Arial Black"/>
              </a:rPr>
              <a:t> </a:t>
            </a:r>
            <a:r>
              <a:rPr sz="2850" spc="-130" dirty="0">
                <a:solidFill>
                  <a:srgbClr val="29CB7D"/>
                </a:solidFill>
                <a:latin typeface="Arial Black"/>
                <a:cs typeface="Arial Black"/>
              </a:rPr>
              <a:t>année</a:t>
            </a:r>
            <a:r>
              <a:rPr sz="2850" spc="-210" dirty="0">
                <a:solidFill>
                  <a:srgbClr val="29CB7D"/>
                </a:solidFill>
                <a:latin typeface="Arial Black"/>
                <a:cs typeface="Arial Black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reconductible.</a:t>
            </a:r>
            <a:endParaRPr sz="2850">
              <a:latin typeface="Lucida Sans Unicode"/>
              <a:cs typeface="Lucida Sans Unicode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1753" y="8374284"/>
            <a:ext cx="123825" cy="1238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7459" y="4090263"/>
            <a:ext cx="123825" cy="12382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809233" y="3894302"/>
            <a:ext cx="8795385" cy="462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50" spc="-100" dirty="0">
                <a:latin typeface="Lucida Sans Unicode"/>
                <a:cs typeface="Lucida Sans Unicode"/>
              </a:rPr>
              <a:t>Trois</a:t>
            </a:r>
            <a:r>
              <a:rPr sz="2850" spc="-145" dirty="0">
                <a:latin typeface="Lucida Sans Unicode"/>
                <a:cs typeface="Lucida Sans Unicode"/>
              </a:rPr>
              <a:t> </a:t>
            </a:r>
            <a:r>
              <a:rPr sz="2850" spc="-70" dirty="0">
                <a:latin typeface="Lucida Sans Unicode"/>
                <a:cs typeface="Lucida Sans Unicode"/>
              </a:rPr>
              <a:t>niveaux</a:t>
            </a:r>
            <a:r>
              <a:rPr sz="2850" spc="-140" dirty="0">
                <a:latin typeface="Lucida Sans Unicode"/>
                <a:cs typeface="Lucida Sans Unicode"/>
              </a:rPr>
              <a:t> </a:t>
            </a:r>
            <a:r>
              <a:rPr sz="2850" dirty="0">
                <a:latin typeface="Lucida Sans Unicode"/>
                <a:cs typeface="Lucida Sans Unicode"/>
              </a:rPr>
              <a:t>de</a:t>
            </a:r>
            <a:r>
              <a:rPr sz="2850" spc="-140" dirty="0">
                <a:latin typeface="Lucida Sans Unicode"/>
                <a:cs typeface="Lucida Sans Unicode"/>
              </a:rPr>
              <a:t> </a:t>
            </a:r>
            <a:r>
              <a:rPr sz="2850" spc="-65" dirty="0">
                <a:latin typeface="Lucida Sans Unicode"/>
                <a:cs typeface="Lucida Sans Unicode"/>
              </a:rPr>
              <a:t>statuts</a:t>
            </a:r>
            <a:r>
              <a:rPr sz="2850" spc="-140" dirty="0">
                <a:latin typeface="Lucida Sans Unicode"/>
                <a:cs typeface="Lucida Sans Unicode"/>
              </a:rPr>
              <a:t> </a:t>
            </a:r>
            <a:r>
              <a:rPr sz="2850" spc="-45" dirty="0">
                <a:latin typeface="Lucida Sans Unicode"/>
                <a:cs typeface="Lucida Sans Unicode"/>
              </a:rPr>
              <a:t>d'étudiants</a:t>
            </a:r>
            <a:r>
              <a:rPr sz="2850" spc="-145" dirty="0">
                <a:latin typeface="Lucida Sans Unicode"/>
                <a:cs typeface="Lucida Sans Unicode"/>
              </a:rPr>
              <a:t> </a:t>
            </a:r>
            <a:r>
              <a:rPr sz="2850" spc="-20" dirty="0">
                <a:latin typeface="Lucida Sans Unicode"/>
                <a:cs typeface="Lucida Sans Unicode"/>
              </a:rPr>
              <a:t>entrepreneurs</a:t>
            </a:r>
            <a:r>
              <a:rPr sz="2850" spc="-140" dirty="0">
                <a:latin typeface="Lucida Sans Unicode"/>
                <a:cs typeface="Lucida Sans Unicode"/>
              </a:rPr>
              <a:t> </a:t>
            </a:r>
            <a:r>
              <a:rPr sz="2850" spc="-50" dirty="0">
                <a:latin typeface="Lucida Sans Unicode"/>
                <a:cs typeface="Lucida Sans Unicode"/>
              </a:rPr>
              <a:t>:</a:t>
            </a:r>
            <a:endParaRPr sz="2850">
              <a:latin typeface="Lucida Sans Unicode"/>
              <a:cs typeface="Lucida Sans Unicode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59140" y="8989995"/>
            <a:ext cx="123825" cy="123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875" y="2980245"/>
            <a:ext cx="14885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80" dirty="0">
                <a:solidFill>
                  <a:srgbClr val="2A366D"/>
                </a:solidFill>
              </a:rPr>
              <a:t>QUI</a:t>
            </a:r>
            <a:r>
              <a:rPr sz="4000" spc="155" dirty="0">
                <a:solidFill>
                  <a:srgbClr val="2A366D"/>
                </a:solidFill>
              </a:rPr>
              <a:t> </a:t>
            </a:r>
            <a:r>
              <a:rPr sz="4000" dirty="0">
                <a:solidFill>
                  <a:srgbClr val="2A366D"/>
                </a:solidFill>
              </a:rPr>
              <a:t>A</a:t>
            </a:r>
            <a:r>
              <a:rPr sz="4000" spc="160" dirty="0">
                <a:solidFill>
                  <a:srgbClr val="2A366D"/>
                </a:solidFill>
              </a:rPr>
              <a:t> </a:t>
            </a:r>
            <a:r>
              <a:rPr sz="4000" spc="-370" dirty="0">
                <a:solidFill>
                  <a:srgbClr val="2A366D"/>
                </a:solidFill>
              </a:rPr>
              <a:t>LE</a:t>
            </a:r>
            <a:r>
              <a:rPr sz="4000" spc="155" dirty="0">
                <a:solidFill>
                  <a:srgbClr val="2A366D"/>
                </a:solidFill>
              </a:rPr>
              <a:t> </a:t>
            </a:r>
            <a:r>
              <a:rPr sz="4000" spc="85" dirty="0">
                <a:solidFill>
                  <a:srgbClr val="2A366D"/>
                </a:solidFill>
              </a:rPr>
              <a:t>DROIT</a:t>
            </a:r>
            <a:r>
              <a:rPr sz="4000" spc="160" dirty="0">
                <a:solidFill>
                  <a:srgbClr val="2A366D"/>
                </a:solidFill>
              </a:rPr>
              <a:t> </a:t>
            </a:r>
            <a:r>
              <a:rPr sz="4000" spc="95" dirty="0">
                <a:solidFill>
                  <a:srgbClr val="2A366D"/>
                </a:solidFill>
              </a:rPr>
              <a:t>AU</a:t>
            </a:r>
            <a:r>
              <a:rPr sz="4000" spc="155" dirty="0">
                <a:solidFill>
                  <a:srgbClr val="2A366D"/>
                </a:solidFill>
              </a:rPr>
              <a:t> </a:t>
            </a:r>
            <a:r>
              <a:rPr sz="4000" spc="-45" dirty="0">
                <a:solidFill>
                  <a:srgbClr val="2A366D"/>
                </a:solidFill>
              </a:rPr>
              <a:t>STATUT</a:t>
            </a:r>
            <a:r>
              <a:rPr sz="4000" spc="160" dirty="0">
                <a:solidFill>
                  <a:srgbClr val="2A366D"/>
                </a:solidFill>
              </a:rPr>
              <a:t> </a:t>
            </a:r>
            <a:r>
              <a:rPr sz="4000" spc="70" dirty="0">
                <a:solidFill>
                  <a:srgbClr val="2A366D"/>
                </a:solidFill>
              </a:rPr>
              <a:t>ÉTUDIANT</a:t>
            </a:r>
            <a:r>
              <a:rPr sz="4000" spc="160" dirty="0">
                <a:solidFill>
                  <a:srgbClr val="2A366D"/>
                </a:solidFill>
              </a:rPr>
              <a:t> </a:t>
            </a:r>
            <a:r>
              <a:rPr sz="4000" dirty="0">
                <a:solidFill>
                  <a:srgbClr val="2A366D"/>
                </a:solidFill>
              </a:rPr>
              <a:t>ENTREPRENEUR</a:t>
            </a:r>
            <a:r>
              <a:rPr sz="4000" spc="155" dirty="0">
                <a:solidFill>
                  <a:srgbClr val="2A366D"/>
                </a:solidFill>
              </a:rPr>
              <a:t> </a:t>
            </a:r>
            <a:r>
              <a:rPr sz="4000" spc="165" dirty="0">
                <a:solidFill>
                  <a:srgbClr val="2A366D"/>
                </a:solidFill>
              </a:rPr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48642" y="4087798"/>
            <a:ext cx="13034644" cy="472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3800" spc="195" dirty="0">
                <a:latin typeface="Calibri"/>
                <a:cs typeface="Calibri"/>
              </a:rPr>
              <a:t>Tout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345" dirty="0">
                <a:latin typeface="Calibri"/>
                <a:cs typeface="Calibri"/>
              </a:rPr>
              <a:t>étudiant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550" dirty="0">
                <a:latin typeface="Calibri"/>
                <a:cs typeface="Calibri"/>
              </a:rPr>
              <a:t>de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195" dirty="0">
                <a:latin typeface="Calibri"/>
                <a:cs typeface="Calibri"/>
              </a:rPr>
              <a:t>tout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340" dirty="0">
                <a:latin typeface="Calibri"/>
                <a:cs typeface="Calibri"/>
              </a:rPr>
              <a:t>niveau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330" dirty="0">
                <a:latin typeface="Calibri"/>
                <a:cs typeface="Calibri"/>
              </a:rPr>
              <a:t>et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550" dirty="0">
                <a:latin typeface="Calibri"/>
                <a:cs typeface="Calibri"/>
              </a:rPr>
              <a:t>de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270" dirty="0">
                <a:latin typeface="Calibri"/>
                <a:cs typeface="Calibri"/>
              </a:rPr>
              <a:t>toute</a:t>
            </a:r>
            <a:r>
              <a:rPr sz="3800" spc="155" dirty="0">
                <a:latin typeface="Calibri"/>
                <a:cs typeface="Calibri"/>
              </a:rPr>
              <a:t>  </a:t>
            </a:r>
            <a:r>
              <a:rPr sz="3800" spc="409" dirty="0">
                <a:latin typeface="Calibri"/>
                <a:cs typeface="Calibri"/>
              </a:rPr>
              <a:t>spécialité </a:t>
            </a:r>
            <a:r>
              <a:rPr sz="3800" spc="434" dirty="0">
                <a:latin typeface="Calibri"/>
                <a:cs typeface="Calibri"/>
              </a:rPr>
              <a:t>ayant </a:t>
            </a:r>
            <a:r>
              <a:rPr sz="3800" spc="160" dirty="0">
                <a:solidFill>
                  <a:srgbClr val="FF7729"/>
                </a:solidFill>
                <a:latin typeface="Arial"/>
                <a:cs typeface="Arial"/>
              </a:rPr>
              <a:t>une</a:t>
            </a:r>
            <a:r>
              <a:rPr sz="3800" spc="245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FF7729"/>
                </a:solidFill>
                <a:latin typeface="Arial"/>
                <a:cs typeface="Arial"/>
              </a:rPr>
              <a:t>idée</a:t>
            </a:r>
            <a:r>
              <a:rPr sz="3800" spc="245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350" dirty="0">
                <a:solidFill>
                  <a:srgbClr val="FF7729"/>
                </a:solidFill>
                <a:latin typeface="Arial"/>
                <a:cs typeface="Arial"/>
              </a:rPr>
              <a:t>de</a:t>
            </a:r>
            <a:r>
              <a:rPr sz="3800" spc="245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360" dirty="0">
                <a:solidFill>
                  <a:srgbClr val="FF7729"/>
                </a:solidFill>
                <a:latin typeface="Arial"/>
                <a:cs typeface="Arial"/>
              </a:rPr>
              <a:t>projet</a:t>
            </a:r>
            <a:r>
              <a:rPr sz="3800" spc="240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355" dirty="0">
                <a:solidFill>
                  <a:srgbClr val="FF7729"/>
                </a:solidFill>
                <a:latin typeface="Arial"/>
                <a:cs typeface="Arial"/>
              </a:rPr>
              <a:t>claire</a:t>
            </a:r>
            <a:r>
              <a:rPr sz="3800" spc="245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FF7729"/>
                </a:solidFill>
                <a:latin typeface="Arial"/>
                <a:cs typeface="Arial"/>
              </a:rPr>
              <a:t>et</a:t>
            </a:r>
            <a:r>
              <a:rPr sz="3800" spc="245" dirty="0">
                <a:solidFill>
                  <a:srgbClr val="FF7729"/>
                </a:solidFill>
                <a:latin typeface="Arial"/>
                <a:cs typeface="Arial"/>
              </a:rPr>
              <a:t> </a:t>
            </a:r>
            <a:r>
              <a:rPr sz="3800" spc="250" dirty="0">
                <a:solidFill>
                  <a:srgbClr val="FF7729"/>
                </a:solidFill>
                <a:latin typeface="Arial"/>
                <a:cs typeface="Arial"/>
              </a:rPr>
              <a:t>innovante.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Arial"/>
              <a:cs typeface="Arial"/>
            </a:endParaRPr>
          </a:p>
          <a:p>
            <a:pPr marL="12700" marR="5080" algn="just">
              <a:lnSpc>
                <a:spcPct val="116199"/>
              </a:lnSpc>
            </a:pPr>
            <a:r>
              <a:rPr sz="3800" spc="130" dirty="0">
                <a:latin typeface="Calibri"/>
                <a:cs typeface="Calibri"/>
              </a:rPr>
              <a:t>Il</a:t>
            </a:r>
            <a:r>
              <a:rPr sz="3800" spc="160" dirty="0">
                <a:latin typeface="Calibri"/>
                <a:cs typeface="Calibri"/>
              </a:rPr>
              <a:t>  </a:t>
            </a:r>
            <a:r>
              <a:rPr sz="3800" spc="270" dirty="0">
                <a:latin typeface="Calibri"/>
                <a:cs typeface="Calibri"/>
              </a:rPr>
              <a:t>est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365" dirty="0">
                <a:latin typeface="Calibri"/>
                <a:cs typeface="Calibri"/>
              </a:rPr>
              <a:t>possible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550" dirty="0">
                <a:latin typeface="Calibri"/>
                <a:cs typeface="Calibri"/>
              </a:rPr>
              <a:t>de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484" dirty="0">
                <a:latin typeface="Calibri"/>
                <a:cs typeface="Calibri"/>
              </a:rPr>
              <a:t>candidater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550" dirty="0">
                <a:latin typeface="Calibri"/>
                <a:cs typeface="Calibri"/>
              </a:rPr>
              <a:t>de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465" dirty="0">
                <a:latin typeface="Calibri"/>
                <a:cs typeface="Calibri"/>
              </a:rPr>
              <a:t>façon</a:t>
            </a:r>
            <a:r>
              <a:rPr sz="3800" spc="165" dirty="0">
                <a:latin typeface="Calibri"/>
                <a:cs typeface="Calibri"/>
              </a:rPr>
              <a:t>  </a:t>
            </a:r>
            <a:r>
              <a:rPr sz="3800" spc="280" dirty="0">
                <a:solidFill>
                  <a:srgbClr val="6969AF"/>
                </a:solidFill>
                <a:latin typeface="Arial"/>
                <a:cs typeface="Arial"/>
              </a:rPr>
              <a:t>individuelle </a:t>
            </a:r>
            <a:r>
              <a:rPr sz="3800" spc="215" dirty="0">
                <a:latin typeface="Calibri"/>
                <a:cs typeface="Calibri"/>
              </a:rPr>
              <a:t>ou</a:t>
            </a:r>
            <a:r>
              <a:rPr sz="3800" spc="350" dirty="0">
                <a:latin typeface="Calibri"/>
                <a:cs typeface="Calibri"/>
              </a:rPr>
              <a:t>   </a:t>
            </a:r>
            <a:r>
              <a:rPr sz="3800" spc="204" dirty="0">
                <a:solidFill>
                  <a:srgbClr val="6969AF"/>
                </a:solidFill>
                <a:latin typeface="Arial"/>
                <a:cs typeface="Arial"/>
              </a:rPr>
              <a:t>en</a:t>
            </a:r>
            <a:r>
              <a:rPr sz="3800" spc="780" dirty="0">
                <a:solidFill>
                  <a:srgbClr val="6969AF"/>
                </a:solidFill>
                <a:latin typeface="Arial"/>
                <a:cs typeface="Arial"/>
              </a:rPr>
              <a:t>  </a:t>
            </a:r>
            <a:r>
              <a:rPr sz="3800" spc="320" dirty="0">
                <a:solidFill>
                  <a:srgbClr val="6969AF"/>
                </a:solidFill>
                <a:latin typeface="Arial"/>
                <a:cs typeface="Arial"/>
              </a:rPr>
              <a:t>groupe</a:t>
            </a:r>
            <a:r>
              <a:rPr sz="3800" spc="780" dirty="0">
                <a:solidFill>
                  <a:srgbClr val="6969AF"/>
                </a:solidFill>
                <a:latin typeface="Arial"/>
                <a:cs typeface="Arial"/>
              </a:rPr>
              <a:t>  </a:t>
            </a:r>
            <a:r>
              <a:rPr sz="3800" spc="295" dirty="0">
                <a:latin typeface="Calibri"/>
                <a:cs typeface="Calibri"/>
              </a:rPr>
              <a:t>d’étudiants</a:t>
            </a:r>
            <a:r>
              <a:rPr sz="3800" spc="370" dirty="0">
                <a:latin typeface="Calibri"/>
                <a:cs typeface="Calibri"/>
              </a:rPr>
              <a:t>   </a:t>
            </a:r>
            <a:r>
              <a:rPr sz="3800" spc="550" dirty="0">
                <a:latin typeface="Calibri"/>
                <a:cs typeface="Calibri"/>
              </a:rPr>
              <a:t>de</a:t>
            </a:r>
            <a:r>
              <a:rPr sz="3800" spc="370" dirty="0">
                <a:latin typeface="Calibri"/>
                <a:cs typeface="Calibri"/>
              </a:rPr>
              <a:t>   </a:t>
            </a:r>
            <a:r>
              <a:rPr sz="3800" spc="395" dirty="0">
                <a:latin typeface="Calibri"/>
                <a:cs typeface="Calibri"/>
              </a:rPr>
              <a:t>spécialités</a:t>
            </a:r>
            <a:r>
              <a:rPr sz="3800" spc="370" dirty="0">
                <a:latin typeface="Calibri"/>
                <a:cs typeface="Calibri"/>
              </a:rPr>
              <a:t>   </a:t>
            </a:r>
            <a:r>
              <a:rPr sz="3800" spc="459" dirty="0">
                <a:latin typeface="Calibri"/>
                <a:cs typeface="Calibri"/>
              </a:rPr>
              <a:t>ou/et </a:t>
            </a:r>
            <a:r>
              <a:rPr sz="3800" spc="315" dirty="0">
                <a:latin typeface="Calibri"/>
                <a:cs typeface="Calibri"/>
              </a:rPr>
              <a:t>d’établissements</a:t>
            </a:r>
            <a:r>
              <a:rPr sz="3800" spc="390" dirty="0">
                <a:latin typeface="Calibri"/>
                <a:cs typeface="Calibri"/>
              </a:rPr>
              <a:t>  </a:t>
            </a:r>
            <a:r>
              <a:rPr sz="3800" spc="280" dirty="0">
                <a:latin typeface="Calibri"/>
                <a:cs typeface="Calibri"/>
              </a:rPr>
              <a:t>différents.</a:t>
            </a:r>
            <a:r>
              <a:rPr sz="3800" spc="395" dirty="0">
                <a:latin typeface="Calibri"/>
                <a:cs typeface="Calibri"/>
              </a:rPr>
              <a:t>  </a:t>
            </a:r>
            <a:r>
              <a:rPr sz="3800" spc="355" dirty="0">
                <a:latin typeface="Calibri"/>
                <a:cs typeface="Calibri"/>
              </a:rPr>
              <a:t>Le</a:t>
            </a:r>
            <a:r>
              <a:rPr sz="3800" spc="395" dirty="0">
                <a:latin typeface="Calibri"/>
                <a:cs typeface="Calibri"/>
              </a:rPr>
              <a:t>  </a:t>
            </a:r>
            <a:r>
              <a:rPr sz="3800" spc="430" dirty="0">
                <a:latin typeface="Calibri"/>
                <a:cs typeface="Calibri"/>
              </a:rPr>
              <a:t>groupe</a:t>
            </a:r>
            <a:r>
              <a:rPr sz="3800" spc="395" dirty="0">
                <a:latin typeface="Calibri"/>
                <a:cs typeface="Calibri"/>
              </a:rPr>
              <a:t>  </a:t>
            </a:r>
            <a:r>
              <a:rPr sz="3800" spc="340" dirty="0">
                <a:latin typeface="Calibri"/>
                <a:cs typeface="Calibri"/>
              </a:rPr>
              <a:t>ne</a:t>
            </a:r>
            <a:r>
              <a:rPr sz="3800" spc="390" dirty="0">
                <a:latin typeface="Calibri"/>
                <a:cs typeface="Calibri"/>
              </a:rPr>
              <a:t>  </a:t>
            </a:r>
            <a:r>
              <a:rPr sz="3800" spc="355" dirty="0">
                <a:latin typeface="Calibri"/>
                <a:cs typeface="Calibri"/>
              </a:rPr>
              <a:t>doit</a:t>
            </a:r>
            <a:r>
              <a:rPr sz="3800" spc="395" dirty="0">
                <a:latin typeface="Calibri"/>
                <a:cs typeface="Calibri"/>
              </a:rPr>
              <a:t>  </a:t>
            </a:r>
            <a:r>
              <a:rPr sz="3800" spc="470" dirty="0">
                <a:latin typeface="Calibri"/>
                <a:cs typeface="Calibri"/>
              </a:rPr>
              <a:t>pas </a:t>
            </a:r>
            <a:r>
              <a:rPr sz="3800" spc="445" dirty="0">
                <a:latin typeface="Calibri"/>
                <a:cs typeface="Calibri"/>
              </a:rPr>
              <a:t>dépasser </a:t>
            </a:r>
            <a:r>
              <a:rPr sz="3800" spc="420" dirty="0">
                <a:latin typeface="Calibri"/>
                <a:cs typeface="Calibri"/>
              </a:rPr>
              <a:t>4</a:t>
            </a:r>
            <a:r>
              <a:rPr sz="3800" spc="445" dirty="0">
                <a:latin typeface="Calibri"/>
                <a:cs typeface="Calibri"/>
              </a:rPr>
              <a:t> </a:t>
            </a:r>
            <a:r>
              <a:rPr sz="3800" spc="320" dirty="0">
                <a:latin typeface="Calibri"/>
                <a:cs typeface="Calibri"/>
              </a:rPr>
              <a:t>étudiants</a:t>
            </a:r>
            <a:r>
              <a:rPr sz="3800" spc="450" dirty="0">
                <a:latin typeface="Calibri"/>
                <a:cs typeface="Calibri"/>
              </a:rPr>
              <a:t> </a:t>
            </a:r>
            <a:r>
              <a:rPr sz="3800" spc="415" dirty="0">
                <a:latin typeface="Calibri"/>
                <a:cs typeface="Calibri"/>
              </a:rPr>
              <a:t>candidats.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0672" y="902469"/>
            <a:ext cx="159067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83816" y="697495"/>
            <a:ext cx="2045413" cy="1167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8884" y="623527"/>
            <a:ext cx="1023935" cy="13564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69197" y="4361908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619" y="351236"/>
                </a:moveTo>
                <a:lnTo>
                  <a:pt x="128932" y="344963"/>
                </a:lnTo>
                <a:lnTo>
                  <a:pt x="86980" y="327259"/>
                </a:lnTo>
                <a:lnTo>
                  <a:pt x="51437" y="299799"/>
                </a:lnTo>
                <a:lnTo>
                  <a:pt x="23976" y="264256"/>
                </a:lnTo>
                <a:lnTo>
                  <a:pt x="6273" y="222304"/>
                </a:lnTo>
                <a:lnTo>
                  <a:pt x="0" y="175619"/>
                </a:lnTo>
                <a:lnTo>
                  <a:pt x="6273" y="128932"/>
                </a:lnTo>
                <a:lnTo>
                  <a:pt x="23976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4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59"/>
                </a:lnTo>
                <a:lnTo>
                  <a:pt x="222304" y="344963"/>
                </a:lnTo>
                <a:lnTo>
                  <a:pt x="175619" y="351236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9197" y="6351978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90">
                <a:moveTo>
                  <a:pt x="175623" y="351236"/>
                </a:moveTo>
                <a:lnTo>
                  <a:pt x="128932" y="344964"/>
                </a:lnTo>
                <a:lnTo>
                  <a:pt x="86980" y="327260"/>
                </a:lnTo>
                <a:lnTo>
                  <a:pt x="51437" y="299799"/>
                </a:lnTo>
                <a:lnTo>
                  <a:pt x="23976" y="264256"/>
                </a:lnTo>
                <a:lnTo>
                  <a:pt x="6273" y="222305"/>
                </a:lnTo>
                <a:lnTo>
                  <a:pt x="0" y="175619"/>
                </a:lnTo>
                <a:lnTo>
                  <a:pt x="6273" y="128932"/>
                </a:lnTo>
                <a:lnTo>
                  <a:pt x="23976" y="86980"/>
                </a:lnTo>
                <a:lnTo>
                  <a:pt x="51437" y="51437"/>
                </a:lnTo>
                <a:lnTo>
                  <a:pt x="86980" y="23977"/>
                </a:lnTo>
                <a:lnTo>
                  <a:pt x="128932" y="6273"/>
                </a:lnTo>
                <a:lnTo>
                  <a:pt x="175618" y="0"/>
                </a:lnTo>
                <a:lnTo>
                  <a:pt x="222304" y="6273"/>
                </a:lnTo>
                <a:lnTo>
                  <a:pt x="264256" y="23977"/>
                </a:lnTo>
                <a:lnTo>
                  <a:pt x="299799" y="51437"/>
                </a:lnTo>
                <a:lnTo>
                  <a:pt x="327259" y="86980"/>
                </a:lnTo>
                <a:lnTo>
                  <a:pt x="344963" y="128932"/>
                </a:lnTo>
                <a:lnTo>
                  <a:pt x="351236" y="175619"/>
                </a:lnTo>
                <a:lnTo>
                  <a:pt x="344963" y="222305"/>
                </a:lnTo>
                <a:lnTo>
                  <a:pt x="327259" y="264256"/>
                </a:lnTo>
                <a:lnTo>
                  <a:pt x="299799" y="299799"/>
                </a:lnTo>
                <a:lnTo>
                  <a:pt x="264256" y="327260"/>
                </a:lnTo>
                <a:lnTo>
                  <a:pt x="222304" y="344964"/>
                </a:lnTo>
                <a:lnTo>
                  <a:pt x="175623" y="351236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245" y="2087415"/>
            <a:ext cx="1311021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3800" dirty="0">
                <a:solidFill>
                  <a:srgbClr val="243477"/>
                </a:solidFill>
              </a:rPr>
              <a:t>QUELS</a:t>
            </a:r>
            <a:r>
              <a:rPr sz="3800" spc="125" dirty="0">
                <a:solidFill>
                  <a:srgbClr val="243477"/>
                </a:solidFill>
              </a:rPr>
              <a:t> SONT </a:t>
            </a:r>
            <a:r>
              <a:rPr sz="3800" spc="-285" dirty="0">
                <a:solidFill>
                  <a:srgbClr val="243477"/>
                </a:solidFill>
              </a:rPr>
              <a:t>LES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60" dirty="0">
                <a:solidFill>
                  <a:srgbClr val="243477"/>
                </a:solidFill>
              </a:rPr>
              <a:t>AVANTAGES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160" dirty="0">
                <a:solidFill>
                  <a:srgbClr val="243477"/>
                </a:solidFill>
              </a:rPr>
              <a:t>DU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-40" dirty="0">
                <a:solidFill>
                  <a:srgbClr val="243477"/>
                </a:solidFill>
              </a:rPr>
              <a:t>STATUT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60" dirty="0">
                <a:solidFill>
                  <a:srgbClr val="243477"/>
                </a:solidFill>
              </a:rPr>
              <a:t>ÉTUDIANT </a:t>
            </a:r>
            <a:r>
              <a:rPr sz="3800" dirty="0">
                <a:solidFill>
                  <a:srgbClr val="243477"/>
                </a:solidFill>
              </a:rPr>
              <a:t>ENTREPRENEUR</a:t>
            </a:r>
            <a:r>
              <a:rPr sz="3800" spc="55" dirty="0">
                <a:solidFill>
                  <a:srgbClr val="243477"/>
                </a:solidFill>
              </a:rPr>
              <a:t> </a:t>
            </a:r>
            <a:r>
              <a:rPr sz="3800" spc="155" dirty="0">
                <a:solidFill>
                  <a:srgbClr val="243477"/>
                </a:solidFill>
              </a:rPr>
              <a:t>?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340" y="6110141"/>
            <a:ext cx="114300" cy="114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56041" y="5818397"/>
            <a:ext cx="11606530" cy="3870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15464" algn="l"/>
                <a:tab pos="2449830" algn="l"/>
                <a:tab pos="3660140" algn="l"/>
                <a:tab pos="6250940" algn="l"/>
                <a:tab pos="7242175" algn="l"/>
                <a:tab pos="7830820" algn="l"/>
              </a:tabLst>
            </a:pPr>
            <a:r>
              <a:rPr sz="2950" spc="254" dirty="0">
                <a:latin typeface="Calibri"/>
                <a:cs typeface="Calibri"/>
              </a:rPr>
              <a:t>Valoriser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195" dirty="0">
                <a:latin typeface="Calibri"/>
                <a:cs typeface="Calibri"/>
              </a:rPr>
              <a:t>les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165" dirty="0">
                <a:latin typeface="Calibri"/>
                <a:cs typeface="Calibri"/>
              </a:rPr>
              <a:t>unités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250" dirty="0">
                <a:latin typeface="Calibri"/>
                <a:cs typeface="Calibri"/>
              </a:rPr>
              <a:t>transversales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254" dirty="0">
                <a:latin typeface="Calibri"/>
                <a:cs typeface="Calibri"/>
              </a:rPr>
              <a:t>liées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290" dirty="0">
                <a:latin typeface="Calibri"/>
                <a:cs typeface="Calibri"/>
              </a:rPr>
              <a:t>au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305" dirty="0">
                <a:latin typeface="Calibri"/>
                <a:cs typeface="Calibri"/>
              </a:rPr>
              <a:t>programme.</a:t>
            </a:r>
            <a:endParaRPr sz="2950" dirty="0">
              <a:latin typeface="Calibri"/>
              <a:cs typeface="Calibri"/>
            </a:endParaRPr>
          </a:p>
          <a:p>
            <a:pPr marL="50165" marR="5715">
              <a:lnSpc>
                <a:spcPct val="115100"/>
              </a:lnSpc>
              <a:spcBef>
                <a:spcPts val="40"/>
              </a:spcBef>
              <a:tabLst>
                <a:tab pos="1404620" algn="l"/>
                <a:tab pos="1546860" algn="l"/>
                <a:tab pos="2063750" algn="l"/>
                <a:tab pos="2452370" algn="l"/>
                <a:tab pos="2691765" algn="l"/>
                <a:tab pos="2992120" algn="l"/>
                <a:tab pos="4084954" algn="l"/>
                <a:tab pos="4387215" algn="l"/>
                <a:tab pos="5089525" algn="l"/>
                <a:tab pos="6370320" algn="l"/>
                <a:tab pos="6965315" algn="l"/>
                <a:tab pos="7454900" algn="l"/>
                <a:tab pos="9137650" algn="l"/>
                <a:tab pos="9530080" algn="l"/>
                <a:tab pos="9758045" algn="l"/>
                <a:tab pos="11151870" algn="l"/>
              </a:tabLst>
            </a:pPr>
            <a:r>
              <a:rPr sz="3150" spc="175" dirty="0">
                <a:latin typeface="Calibri"/>
                <a:cs typeface="Calibri"/>
              </a:rPr>
              <a:t>Fournir</a:t>
            </a:r>
            <a:r>
              <a:rPr sz="3150" dirty="0">
                <a:latin typeface="Calibri"/>
                <a:cs typeface="Calibri"/>
              </a:rPr>
              <a:t>		</a:t>
            </a:r>
            <a:r>
              <a:rPr sz="3150" spc="350" dirty="0">
                <a:latin typeface="Calibri"/>
                <a:cs typeface="Calibri"/>
              </a:rPr>
              <a:t>la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4" dirty="0">
                <a:latin typeface="Calibri"/>
                <a:cs typeface="Calibri"/>
              </a:rPr>
              <a:t>flexibilité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20" dirty="0">
                <a:latin typeface="Calibri"/>
                <a:cs typeface="Calibri"/>
              </a:rPr>
              <a:t>nécessaire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20" dirty="0">
                <a:latin typeface="Calibri"/>
                <a:cs typeface="Calibri"/>
              </a:rPr>
              <a:t>dans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04" dirty="0">
                <a:latin typeface="Calibri"/>
                <a:cs typeface="Calibri"/>
              </a:rPr>
              <a:t>l’emploi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10" dirty="0">
                <a:latin typeface="Calibri"/>
                <a:cs typeface="Calibri"/>
              </a:rPr>
              <a:t>du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4" dirty="0">
                <a:latin typeface="Calibri"/>
                <a:cs typeface="Calibri"/>
              </a:rPr>
              <a:t>temps </a:t>
            </a:r>
            <a:r>
              <a:rPr sz="3150" spc="335" dirty="0">
                <a:highlight>
                  <a:srgbClr val="FFFF00"/>
                </a:highlight>
                <a:latin typeface="Calibri"/>
                <a:cs typeface="Calibri"/>
              </a:rPr>
              <a:t>Considérer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245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275" dirty="0">
                <a:highlight>
                  <a:srgbClr val="FFFF00"/>
                </a:highlight>
                <a:latin typeface="Calibri"/>
                <a:cs typeface="Calibri"/>
              </a:rPr>
              <a:t>projet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415" dirty="0">
                <a:highlight>
                  <a:srgbClr val="FFFF00"/>
                </a:highlight>
                <a:latin typeface="Calibri"/>
                <a:cs typeface="Calibri"/>
              </a:rPr>
              <a:t>de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325" dirty="0">
                <a:highlight>
                  <a:srgbClr val="FFFF00"/>
                </a:highlight>
                <a:latin typeface="Calibri"/>
                <a:cs typeface="Calibri"/>
              </a:rPr>
              <a:t>création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240" dirty="0">
                <a:highlight>
                  <a:srgbClr val="FFFF00"/>
                </a:highlight>
                <a:latin typeface="Calibri"/>
                <a:cs typeface="Calibri"/>
              </a:rPr>
              <a:t>d’entreprise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335" dirty="0">
                <a:highlight>
                  <a:srgbClr val="FFFF00"/>
                </a:highlight>
                <a:latin typeface="Calibri"/>
                <a:cs typeface="Calibri"/>
              </a:rPr>
              <a:t>comme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45" dirty="0">
                <a:highlight>
                  <a:srgbClr val="FFFF00"/>
                </a:highlight>
                <a:latin typeface="Calibri"/>
                <a:cs typeface="Calibri"/>
              </a:rPr>
              <a:t>un </a:t>
            </a:r>
            <a:r>
              <a:rPr sz="3150" spc="275" dirty="0">
                <a:highlight>
                  <a:srgbClr val="FFFF00"/>
                </a:highlight>
                <a:latin typeface="Calibri"/>
                <a:cs typeface="Calibri"/>
              </a:rPr>
              <a:t>projet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415" dirty="0">
                <a:highlight>
                  <a:srgbClr val="FFFF00"/>
                </a:highlight>
                <a:latin typeface="Calibri"/>
                <a:cs typeface="Calibri"/>
              </a:rPr>
              <a:t>de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-7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150" spc="140" dirty="0">
                <a:highlight>
                  <a:srgbClr val="FFFF00"/>
                </a:highlight>
                <a:latin typeface="Calibri"/>
                <a:cs typeface="Calibri"/>
              </a:rPr>
              <a:t>fin</a:t>
            </a:r>
            <a:r>
              <a:rPr sz="3150" dirty="0">
                <a:highlight>
                  <a:srgbClr val="FFFF00"/>
                </a:highlight>
                <a:latin typeface="Calibri"/>
                <a:cs typeface="Calibri"/>
              </a:rPr>
              <a:t>	</a:t>
            </a:r>
            <a:r>
              <a:rPr sz="3150" spc="215" dirty="0">
                <a:highlight>
                  <a:srgbClr val="FFFF00"/>
                </a:highlight>
                <a:latin typeface="Calibri"/>
                <a:cs typeface="Calibri"/>
              </a:rPr>
              <a:t>d’étude.</a:t>
            </a:r>
            <a:endParaRPr sz="315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50165" marR="5080" algn="just">
              <a:lnSpc>
                <a:spcPct val="115100"/>
              </a:lnSpc>
            </a:pPr>
            <a:r>
              <a:rPr sz="3150" spc="265" dirty="0">
                <a:latin typeface="Calibri"/>
                <a:cs typeface="Calibri"/>
              </a:rPr>
              <a:t>Statuer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375" dirty="0">
                <a:latin typeface="Calibri"/>
                <a:cs typeface="Calibri"/>
              </a:rPr>
              <a:t>la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295" dirty="0">
                <a:latin typeface="Calibri"/>
                <a:cs typeface="Calibri"/>
              </a:rPr>
              <a:t>qualité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385" dirty="0">
                <a:latin typeface="Calibri"/>
                <a:cs typeface="Calibri"/>
              </a:rPr>
              <a:t>«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300" dirty="0">
                <a:latin typeface="Calibri"/>
                <a:cs typeface="Calibri"/>
              </a:rPr>
              <a:t>Etudiant-</a:t>
            </a:r>
            <a:r>
              <a:rPr sz="3150" spc="254" dirty="0">
                <a:latin typeface="Calibri"/>
                <a:cs typeface="Calibri"/>
              </a:rPr>
              <a:t>Entrepreneur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385" dirty="0">
                <a:latin typeface="Calibri"/>
                <a:cs typeface="Calibri"/>
              </a:rPr>
              <a:t>»</a:t>
            </a:r>
            <a:r>
              <a:rPr sz="3150" spc="440" dirty="0">
                <a:latin typeface="Calibri"/>
                <a:cs typeface="Calibri"/>
              </a:rPr>
              <a:t>  </a:t>
            </a:r>
            <a:r>
              <a:rPr sz="3150" spc="340" dirty="0">
                <a:latin typeface="Calibri"/>
                <a:cs typeface="Calibri"/>
              </a:rPr>
              <a:t>dans</a:t>
            </a:r>
            <a:r>
              <a:rPr sz="3150" spc="445" dirty="0">
                <a:latin typeface="Calibri"/>
                <a:cs typeface="Calibri"/>
              </a:rPr>
              <a:t>  </a:t>
            </a:r>
            <a:r>
              <a:rPr sz="3150" spc="245" dirty="0">
                <a:latin typeface="Calibri"/>
                <a:cs typeface="Calibri"/>
              </a:rPr>
              <a:t>le </a:t>
            </a:r>
            <a:r>
              <a:rPr sz="3150" spc="260" dirty="0">
                <a:latin typeface="Calibri"/>
                <a:cs typeface="Calibri"/>
              </a:rPr>
              <a:t>supplément</a:t>
            </a:r>
            <a:r>
              <a:rPr sz="3150" spc="785" dirty="0">
                <a:latin typeface="Calibri"/>
                <a:cs typeface="Calibri"/>
              </a:rPr>
              <a:t>  </a:t>
            </a:r>
            <a:r>
              <a:rPr sz="3150" spc="235" dirty="0">
                <a:latin typeface="Calibri"/>
                <a:cs typeface="Calibri"/>
              </a:rPr>
              <a:t>du</a:t>
            </a:r>
            <a:r>
              <a:rPr sz="3150" spc="785" dirty="0">
                <a:latin typeface="Calibri"/>
                <a:cs typeface="Calibri"/>
              </a:rPr>
              <a:t>  </a:t>
            </a:r>
            <a:r>
              <a:rPr sz="3150" spc="325" dirty="0">
                <a:latin typeface="Calibri"/>
                <a:cs typeface="Calibri"/>
              </a:rPr>
              <a:t>diplôme</a:t>
            </a:r>
            <a:r>
              <a:rPr sz="3150" spc="780" dirty="0">
                <a:latin typeface="Calibri"/>
                <a:cs typeface="Calibri"/>
              </a:rPr>
              <a:t>  </a:t>
            </a:r>
            <a:r>
              <a:rPr sz="3150" spc="265" dirty="0">
                <a:latin typeface="Calibri"/>
                <a:cs typeface="Calibri"/>
              </a:rPr>
              <a:t>et</a:t>
            </a:r>
            <a:r>
              <a:rPr sz="3150" spc="285" dirty="0">
                <a:latin typeface="Calibri"/>
                <a:cs typeface="Calibri"/>
              </a:rPr>
              <a:t>   </a:t>
            </a:r>
            <a:r>
              <a:rPr sz="3150" spc="340" dirty="0">
                <a:latin typeface="Calibri"/>
                <a:cs typeface="Calibri"/>
              </a:rPr>
              <a:t>dans</a:t>
            </a:r>
            <a:r>
              <a:rPr sz="3150" spc="285" dirty="0">
                <a:latin typeface="Calibri"/>
                <a:cs typeface="Calibri"/>
              </a:rPr>
              <a:t>   </a:t>
            </a:r>
            <a:r>
              <a:rPr sz="3150" spc="375" dirty="0">
                <a:latin typeface="Calibri"/>
                <a:cs typeface="Calibri"/>
              </a:rPr>
              <a:t>la</a:t>
            </a:r>
            <a:r>
              <a:rPr sz="3150" spc="285" dirty="0">
                <a:latin typeface="Calibri"/>
                <a:cs typeface="Calibri"/>
              </a:rPr>
              <a:t>   </a:t>
            </a:r>
            <a:r>
              <a:rPr sz="3150" spc="385" dirty="0">
                <a:latin typeface="Calibri"/>
                <a:cs typeface="Calibri"/>
              </a:rPr>
              <a:t>carte</a:t>
            </a:r>
            <a:r>
              <a:rPr sz="3150" spc="285" dirty="0">
                <a:latin typeface="Calibri"/>
                <a:cs typeface="Calibri"/>
              </a:rPr>
              <a:t>   </a:t>
            </a:r>
            <a:r>
              <a:rPr sz="3150" spc="254" dirty="0">
                <a:latin typeface="Calibri"/>
                <a:cs typeface="Calibri"/>
              </a:rPr>
              <a:t>Etudiant </a:t>
            </a:r>
            <a:r>
              <a:rPr sz="3150" spc="235" dirty="0">
                <a:latin typeface="Calibri"/>
                <a:cs typeface="Calibri"/>
              </a:rPr>
              <a:t>Intelligente.</a:t>
            </a:r>
            <a:endParaRPr sz="3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9390" y="6643540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9390" y="7195990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9390" y="8300890"/>
            <a:ext cx="123825" cy="123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4741" y="3855923"/>
            <a:ext cx="712089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b="1" dirty="0">
                <a:solidFill>
                  <a:srgbClr val="6969AF"/>
                </a:solidFill>
                <a:latin typeface="Arial"/>
                <a:cs typeface="Arial"/>
              </a:rPr>
              <a:t>AVANTAGES</a:t>
            </a:r>
            <a:r>
              <a:rPr sz="3850" b="1" spc="325" dirty="0">
                <a:solidFill>
                  <a:srgbClr val="6969AF"/>
                </a:solidFill>
                <a:latin typeface="Arial"/>
                <a:cs typeface="Arial"/>
              </a:rPr>
              <a:t> </a:t>
            </a:r>
            <a:r>
              <a:rPr sz="3850" b="1" spc="80" dirty="0">
                <a:solidFill>
                  <a:srgbClr val="6969AF"/>
                </a:solidFill>
                <a:latin typeface="Arial"/>
                <a:cs typeface="Arial"/>
              </a:rPr>
              <a:t>ACADEMIQUES</a:t>
            </a:r>
            <a:endParaRPr sz="38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0672" y="902467"/>
            <a:ext cx="1590674" cy="581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83816" y="697491"/>
            <a:ext cx="2045413" cy="11679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78884" y="623523"/>
            <a:ext cx="1023935" cy="135644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141143" y="4909704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42" y="463667"/>
                </a:moveTo>
                <a:lnTo>
                  <a:pt x="194137" y="463667"/>
                </a:lnTo>
                <a:lnTo>
                  <a:pt x="187971" y="463057"/>
                </a:lnTo>
                <a:lnTo>
                  <a:pt x="144325" y="449794"/>
                </a:lnTo>
                <a:lnTo>
                  <a:pt x="104085" y="428310"/>
                </a:lnTo>
                <a:lnTo>
                  <a:pt x="68476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5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6" y="68476"/>
                </a:lnTo>
                <a:lnTo>
                  <a:pt x="104085" y="39280"/>
                </a:lnTo>
                <a:lnTo>
                  <a:pt x="144325" y="17796"/>
                </a:lnTo>
                <a:lnTo>
                  <a:pt x="187971" y="4533"/>
                </a:lnTo>
                <a:lnTo>
                  <a:pt x="233795" y="0"/>
                </a:lnTo>
                <a:lnTo>
                  <a:pt x="4912584" y="0"/>
                </a:lnTo>
                <a:lnTo>
                  <a:pt x="4958408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099" y="104085"/>
                </a:lnTo>
                <a:lnTo>
                  <a:pt x="5128583" y="144325"/>
                </a:lnTo>
                <a:lnTo>
                  <a:pt x="5141846" y="187971"/>
                </a:lnTo>
                <a:lnTo>
                  <a:pt x="5145212" y="221995"/>
                </a:lnTo>
                <a:lnTo>
                  <a:pt x="5145212" y="245595"/>
                </a:lnTo>
                <a:lnTo>
                  <a:pt x="5128583" y="323265"/>
                </a:lnTo>
                <a:lnTo>
                  <a:pt x="5107099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8" y="463057"/>
                </a:lnTo>
                <a:lnTo>
                  <a:pt x="4952242" y="463667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20827" y="4986884"/>
            <a:ext cx="478726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INNOVATEUR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8313" y="4909704"/>
            <a:ext cx="4592955" cy="466725"/>
          </a:xfrm>
          <a:custGeom>
            <a:avLst/>
            <a:gdLst/>
            <a:ahLst/>
            <a:cxnLst/>
            <a:rect l="l" t="t" r="r" b="b"/>
            <a:pathLst>
              <a:path w="4592955" h="466725">
                <a:moveTo>
                  <a:pt x="4380159" y="466115"/>
                </a:moveTo>
                <a:lnTo>
                  <a:pt x="219155" y="466115"/>
                </a:lnTo>
                <a:lnTo>
                  <a:pt x="186677" y="462841"/>
                </a:lnTo>
                <a:lnTo>
                  <a:pt x="142791" y="449218"/>
                </a:lnTo>
                <a:lnTo>
                  <a:pt x="103078" y="427662"/>
                </a:lnTo>
                <a:lnTo>
                  <a:pt x="68477" y="399113"/>
                </a:lnTo>
                <a:lnTo>
                  <a:pt x="39928" y="364512"/>
                </a:lnTo>
                <a:lnTo>
                  <a:pt x="18372" y="324799"/>
                </a:lnTo>
                <a:lnTo>
                  <a:pt x="4749" y="280913"/>
                </a:lnTo>
                <a:lnTo>
                  <a:pt x="0" y="233795"/>
                </a:lnTo>
                <a:lnTo>
                  <a:pt x="4749" y="186677"/>
                </a:lnTo>
                <a:lnTo>
                  <a:pt x="18372" y="142791"/>
                </a:lnTo>
                <a:lnTo>
                  <a:pt x="39928" y="103078"/>
                </a:lnTo>
                <a:lnTo>
                  <a:pt x="68477" y="68477"/>
                </a:lnTo>
                <a:lnTo>
                  <a:pt x="103078" y="39928"/>
                </a:lnTo>
                <a:lnTo>
                  <a:pt x="142791" y="18372"/>
                </a:lnTo>
                <a:lnTo>
                  <a:pt x="186677" y="4749"/>
                </a:lnTo>
                <a:lnTo>
                  <a:pt x="233795" y="0"/>
                </a:lnTo>
                <a:lnTo>
                  <a:pt x="4365519" y="0"/>
                </a:lnTo>
                <a:lnTo>
                  <a:pt x="4412637" y="4749"/>
                </a:lnTo>
                <a:lnTo>
                  <a:pt x="4456523" y="18372"/>
                </a:lnTo>
                <a:lnTo>
                  <a:pt x="4496237" y="39928"/>
                </a:lnTo>
                <a:lnTo>
                  <a:pt x="4530838" y="68477"/>
                </a:lnTo>
                <a:lnTo>
                  <a:pt x="4559386" y="103078"/>
                </a:lnTo>
                <a:lnTo>
                  <a:pt x="4580942" y="142791"/>
                </a:lnTo>
                <a:lnTo>
                  <a:pt x="4592605" y="180364"/>
                </a:lnTo>
                <a:lnTo>
                  <a:pt x="4592605" y="287226"/>
                </a:lnTo>
                <a:lnTo>
                  <a:pt x="4580942" y="324799"/>
                </a:lnTo>
                <a:lnTo>
                  <a:pt x="4559386" y="364512"/>
                </a:lnTo>
                <a:lnTo>
                  <a:pt x="4530838" y="399113"/>
                </a:lnTo>
                <a:lnTo>
                  <a:pt x="4496237" y="427662"/>
                </a:lnTo>
                <a:lnTo>
                  <a:pt x="4456523" y="449218"/>
                </a:lnTo>
                <a:lnTo>
                  <a:pt x="4412637" y="462841"/>
                </a:lnTo>
                <a:lnTo>
                  <a:pt x="4380159" y="466115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0353" y="4981568"/>
            <a:ext cx="4135754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65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INITIATEUR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74323" y="6015261"/>
            <a:ext cx="137160" cy="494030"/>
          </a:xfrm>
          <a:custGeom>
            <a:avLst/>
            <a:gdLst/>
            <a:ahLst/>
            <a:cxnLst/>
            <a:rect l="l" t="t" r="r" b="b"/>
            <a:pathLst>
              <a:path w="137160" h="494029">
                <a:moveTo>
                  <a:pt x="0" y="445711"/>
                </a:moveTo>
                <a:lnTo>
                  <a:pt x="0" y="54371"/>
                </a:lnTo>
                <a:lnTo>
                  <a:pt x="39654" y="5511"/>
                </a:lnTo>
                <a:lnTo>
                  <a:pt x="66954" y="0"/>
                </a:lnTo>
                <a:lnTo>
                  <a:pt x="94255" y="5511"/>
                </a:lnTo>
                <a:lnTo>
                  <a:pt x="116549" y="20542"/>
                </a:lnTo>
                <a:lnTo>
                  <a:pt x="131581" y="42837"/>
                </a:lnTo>
                <a:lnTo>
                  <a:pt x="137092" y="70137"/>
                </a:lnTo>
                <a:lnTo>
                  <a:pt x="137092" y="429946"/>
                </a:lnTo>
                <a:lnTo>
                  <a:pt x="131581" y="457245"/>
                </a:lnTo>
                <a:lnTo>
                  <a:pt x="116549" y="479539"/>
                </a:lnTo>
                <a:lnTo>
                  <a:pt x="95794" y="493533"/>
                </a:lnTo>
                <a:lnTo>
                  <a:pt x="0" y="445711"/>
                </a:lnTo>
                <a:close/>
              </a:path>
              <a:path w="137160" h="494029">
                <a:moveTo>
                  <a:pt x="0" y="493533"/>
                </a:moveTo>
                <a:lnTo>
                  <a:pt x="0" y="445711"/>
                </a:lnTo>
                <a:lnTo>
                  <a:pt x="2328" y="457245"/>
                </a:lnTo>
                <a:lnTo>
                  <a:pt x="17359" y="479539"/>
                </a:lnTo>
                <a:lnTo>
                  <a:pt x="38115" y="493533"/>
                </a:lnTo>
                <a:lnTo>
                  <a:pt x="0" y="493533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1255" y="6015292"/>
            <a:ext cx="113030" cy="3241675"/>
          </a:xfrm>
          <a:custGeom>
            <a:avLst/>
            <a:gdLst/>
            <a:ahLst/>
            <a:cxnLst/>
            <a:rect l="l" t="t" r="r" b="b"/>
            <a:pathLst>
              <a:path w="113030" h="3241675">
                <a:moveTo>
                  <a:pt x="0" y="3208780"/>
                </a:moveTo>
                <a:lnTo>
                  <a:pt x="0" y="34228"/>
                </a:lnTo>
                <a:lnTo>
                  <a:pt x="30813" y="4510"/>
                </a:lnTo>
                <a:lnTo>
                  <a:pt x="53488" y="0"/>
                </a:lnTo>
                <a:lnTo>
                  <a:pt x="65102" y="1149"/>
                </a:lnTo>
                <a:lnTo>
                  <a:pt x="102787" y="26380"/>
                </a:lnTo>
                <a:lnTo>
                  <a:pt x="112742" y="3183754"/>
                </a:lnTo>
                <a:lnTo>
                  <a:pt x="111593" y="3195367"/>
                </a:lnTo>
                <a:lnTo>
                  <a:pt x="86362" y="3233052"/>
                </a:lnTo>
                <a:lnTo>
                  <a:pt x="66776" y="3241350"/>
                </a:lnTo>
                <a:lnTo>
                  <a:pt x="40200" y="3241350"/>
                </a:lnTo>
                <a:lnTo>
                  <a:pt x="4189" y="3216628"/>
                </a:lnTo>
                <a:lnTo>
                  <a:pt x="0" y="3208780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6072" y="6015292"/>
            <a:ext cx="113030" cy="3241675"/>
          </a:xfrm>
          <a:custGeom>
            <a:avLst/>
            <a:gdLst/>
            <a:ahLst/>
            <a:cxnLst/>
            <a:rect l="l" t="t" r="r" b="b"/>
            <a:pathLst>
              <a:path w="113030" h="3241675">
                <a:moveTo>
                  <a:pt x="0" y="3208779"/>
                </a:moveTo>
                <a:lnTo>
                  <a:pt x="0" y="34228"/>
                </a:lnTo>
                <a:lnTo>
                  <a:pt x="30813" y="4510"/>
                </a:lnTo>
                <a:lnTo>
                  <a:pt x="53488" y="0"/>
                </a:lnTo>
                <a:lnTo>
                  <a:pt x="65102" y="1149"/>
                </a:lnTo>
                <a:lnTo>
                  <a:pt x="102787" y="26380"/>
                </a:lnTo>
                <a:lnTo>
                  <a:pt x="112742" y="3183755"/>
                </a:lnTo>
                <a:lnTo>
                  <a:pt x="111593" y="3195367"/>
                </a:lnTo>
                <a:lnTo>
                  <a:pt x="86362" y="3233052"/>
                </a:lnTo>
                <a:lnTo>
                  <a:pt x="66777" y="3241350"/>
                </a:lnTo>
                <a:lnTo>
                  <a:pt x="40200" y="3241350"/>
                </a:lnTo>
                <a:lnTo>
                  <a:pt x="4190" y="3216628"/>
                </a:lnTo>
                <a:lnTo>
                  <a:pt x="0" y="3208779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7796" y="4909704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42" y="463667"/>
                </a:moveTo>
                <a:lnTo>
                  <a:pt x="194137" y="463667"/>
                </a:lnTo>
                <a:lnTo>
                  <a:pt x="187971" y="463057"/>
                </a:lnTo>
                <a:lnTo>
                  <a:pt x="144325" y="449794"/>
                </a:lnTo>
                <a:lnTo>
                  <a:pt x="104085" y="428310"/>
                </a:lnTo>
                <a:lnTo>
                  <a:pt x="68477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6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7" y="68476"/>
                </a:lnTo>
                <a:lnTo>
                  <a:pt x="104085" y="39280"/>
                </a:lnTo>
                <a:lnTo>
                  <a:pt x="144325" y="17796"/>
                </a:lnTo>
                <a:lnTo>
                  <a:pt x="187971" y="4533"/>
                </a:lnTo>
                <a:lnTo>
                  <a:pt x="233795" y="0"/>
                </a:lnTo>
                <a:lnTo>
                  <a:pt x="4912585" y="0"/>
                </a:lnTo>
                <a:lnTo>
                  <a:pt x="4958408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100" y="104085"/>
                </a:lnTo>
                <a:lnTo>
                  <a:pt x="5128583" y="144325"/>
                </a:lnTo>
                <a:lnTo>
                  <a:pt x="5141845" y="187971"/>
                </a:lnTo>
                <a:lnTo>
                  <a:pt x="5145213" y="222004"/>
                </a:lnTo>
                <a:lnTo>
                  <a:pt x="5145213" y="245586"/>
                </a:lnTo>
                <a:lnTo>
                  <a:pt x="5128583" y="323265"/>
                </a:lnTo>
                <a:lnTo>
                  <a:pt x="5107100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8" y="463057"/>
                </a:lnTo>
                <a:lnTo>
                  <a:pt x="4952242" y="463667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655911" y="4986884"/>
            <a:ext cx="471043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PROMOTEUR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7917" y="4869180"/>
            <a:ext cx="123825" cy="123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83263" y="4526915"/>
            <a:ext cx="12846685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">
              <a:lnSpc>
                <a:spcPct val="125000"/>
              </a:lnSpc>
              <a:spcBef>
                <a:spcPts val="100"/>
              </a:spcBef>
              <a:tabLst>
                <a:tab pos="2426970" algn="l"/>
                <a:tab pos="4061460" algn="l"/>
                <a:tab pos="4857115" algn="l"/>
                <a:tab pos="5280025" algn="l"/>
                <a:tab pos="5820410" algn="l"/>
                <a:tab pos="7938770" algn="l"/>
                <a:tab pos="11029950" algn="l"/>
                <a:tab pos="12126595" algn="l"/>
              </a:tabLst>
            </a:pPr>
            <a:r>
              <a:rPr sz="3150" spc="370" dirty="0">
                <a:latin typeface="Calibri"/>
                <a:cs typeface="Calibri"/>
              </a:rPr>
              <a:t>Accompagnement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0" dirty="0">
                <a:latin typeface="Calibri"/>
                <a:cs typeface="Calibri"/>
              </a:rPr>
              <a:t>et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45" dirty="0">
                <a:latin typeface="Calibri"/>
                <a:cs typeface="Calibri"/>
              </a:rPr>
              <a:t>encadrement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65" dirty="0">
                <a:latin typeface="Calibri"/>
                <a:cs typeface="Calibri"/>
              </a:rPr>
              <a:t>personnalisés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90" dirty="0">
                <a:latin typeface="Calibri"/>
                <a:cs typeface="Calibri"/>
              </a:rPr>
              <a:t>par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20" dirty="0">
                <a:latin typeface="Calibri"/>
                <a:cs typeface="Calibri"/>
              </a:rPr>
              <a:t>des </a:t>
            </a:r>
            <a:r>
              <a:rPr sz="3150" spc="345" dirty="0">
                <a:latin typeface="Calibri"/>
                <a:cs typeface="Calibri"/>
              </a:rPr>
              <a:t>encadrants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85" dirty="0">
                <a:latin typeface="Calibri"/>
                <a:cs typeface="Calibri"/>
              </a:rPr>
              <a:t>académiques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0" dirty="0">
                <a:latin typeface="Calibri"/>
                <a:cs typeface="Calibri"/>
              </a:rPr>
              <a:t>et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25" dirty="0">
                <a:latin typeface="Calibri"/>
                <a:cs typeface="Calibri"/>
              </a:rPr>
              <a:t>professionnels.</a:t>
            </a:r>
            <a:endParaRPr sz="3150">
              <a:latin typeface="Calibri"/>
              <a:cs typeface="Calibri"/>
            </a:endParaRPr>
          </a:p>
          <a:p>
            <a:pPr marL="12700" marR="9525">
              <a:lnSpc>
                <a:spcPct val="125000"/>
              </a:lnSpc>
              <a:tabLst>
                <a:tab pos="2836545" algn="l"/>
                <a:tab pos="3316604" algn="l"/>
                <a:tab pos="3738245" algn="l"/>
                <a:tab pos="3856990" algn="l"/>
                <a:tab pos="5489575" algn="l"/>
                <a:tab pos="5694680" algn="l"/>
                <a:tab pos="6209030" algn="l"/>
                <a:tab pos="8348980" algn="l"/>
                <a:tab pos="8946515" algn="l"/>
                <a:tab pos="9666605" algn="l"/>
                <a:tab pos="12345670" algn="l"/>
              </a:tabLst>
            </a:pPr>
            <a:r>
              <a:rPr sz="3150" spc="315" dirty="0">
                <a:latin typeface="Calibri"/>
                <a:cs typeface="Calibri"/>
              </a:rPr>
              <a:t>Participation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10" dirty="0">
                <a:latin typeface="Calibri"/>
                <a:cs typeface="Calibri"/>
              </a:rPr>
              <a:t>aux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195" dirty="0">
                <a:latin typeface="Calibri"/>
                <a:cs typeface="Calibri"/>
              </a:rPr>
              <a:t>sessions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430" dirty="0">
                <a:latin typeface="Calibri"/>
                <a:cs typeface="Calibri"/>
              </a:rPr>
              <a:t>de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4" dirty="0">
                <a:latin typeface="Calibri"/>
                <a:cs typeface="Calibri"/>
              </a:rPr>
              <a:t>formation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0" dirty="0">
                <a:latin typeface="Calibri"/>
                <a:cs typeface="Calibri"/>
              </a:rPr>
              <a:t>et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430" dirty="0">
                <a:latin typeface="Calibri"/>
                <a:cs typeface="Calibri"/>
              </a:rPr>
              <a:t>de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00" dirty="0">
                <a:latin typeface="Calibri"/>
                <a:cs typeface="Calibri"/>
              </a:rPr>
              <a:t>certification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4" dirty="0">
                <a:latin typeface="Calibri"/>
                <a:cs typeface="Calibri"/>
              </a:rPr>
              <a:t>en </a:t>
            </a:r>
            <a:r>
              <a:rPr sz="3150" spc="275" dirty="0">
                <a:latin typeface="Calibri"/>
                <a:cs typeface="Calibri"/>
              </a:rPr>
              <a:t>entrepreneuriat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0" dirty="0">
                <a:latin typeface="Calibri"/>
                <a:cs typeface="Calibri"/>
              </a:rPr>
              <a:t>et</a:t>
            </a:r>
            <a:r>
              <a:rPr sz="3150" dirty="0">
                <a:latin typeface="Calibri"/>
                <a:cs typeface="Calibri"/>
              </a:rPr>
              <a:t>		</a:t>
            </a:r>
            <a:r>
              <a:rPr sz="3150" spc="325" dirty="0">
                <a:latin typeface="Calibri"/>
                <a:cs typeface="Calibri"/>
              </a:rPr>
              <a:t>création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25" dirty="0">
                <a:latin typeface="Calibri"/>
                <a:cs typeface="Calibri"/>
              </a:rPr>
              <a:t>d’entreprise.</a:t>
            </a: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  <a:tabLst>
                <a:tab pos="1966595" algn="l"/>
                <a:tab pos="2615565" algn="l"/>
                <a:tab pos="3358515" algn="l"/>
                <a:tab pos="3408045" algn="l"/>
                <a:tab pos="3814445" algn="l"/>
                <a:tab pos="4226560" algn="l"/>
                <a:tab pos="4332605" algn="l"/>
                <a:tab pos="6169660" algn="l"/>
                <a:tab pos="7373620" algn="l"/>
                <a:tab pos="8809990" algn="l"/>
                <a:tab pos="9832975" algn="l"/>
                <a:tab pos="12428855" algn="l"/>
              </a:tabLst>
            </a:pPr>
            <a:r>
              <a:rPr sz="3150" spc="229" dirty="0">
                <a:latin typeface="Calibri"/>
                <a:cs typeface="Calibri"/>
              </a:rPr>
              <a:t>Priorité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29" dirty="0">
                <a:latin typeface="Calibri"/>
                <a:cs typeface="Calibri"/>
              </a:rPr>
              <a:t>pour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50" dirty="0">
                <a:latin typeface="Calibri"/>
                <a:cs typeface="Calibri"/>
              </a:rPr>
              <a:t>la</a:t>
            </a:r>
            <a:r>
              <a:rPr sz="3150" dirty="0">
                <a:latin typeface="Calibri"/>
                <a:cs typeface="Calibri"/>
              </a:rPr>
              <a:t>		</a:t>
            </a:r>
            <a:r>
              <a:rPr sz="3150" spc="335" dirty="0">
                <a:latin typeface="Calibri"/>
                <a:cs typeface="Calibri"/>
              </a:rPr>
              <a:t>participation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25" dirty="0">
                <a:latin typeface="Calibri"/>
                <a:cs typeface="Calibri"/>
              </a:rPr>
              <a:t>dans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00" dirty="0">
                <a:latin typeface="Calibri"/>
                <a:cs typeface="Calibri"/>
              </a:rPr>
              <a:t>les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4" dirty="0">
                <a:latin typeface="Calibri"/>
                <a:cs typeface="Calibri"/>
              </a:rPr>
              <a:t>séminaires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50" dirty="0">
                <a:latin typeface="Calibri"/>
                <a:cs typeface="Calibri"/>
              </a:rPr>
              <a:t>et </a:t>
            </a:r>
            <a:r>
              <a:rPr sz="3150" spc="325" dirty="0">
                <a:latin typeface="Calibri"/>
                <a:cs typeface="Calibri"/>
              </a:rPr>
              <a:t>conférences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00" dirty="0">
                <a:latin typeface="Calibri"/>
                <a:cs typeface="Calibri"/>
              </a:rPr>
              <a:t>liés</a:t>
            </a:r>
            <a:r>
              <a:rPr sz="3150" dirty="0">
                <a:latin typeface="Calibri"/>
                <a:cs typeface="Calibri"/>
              </a:rPr>
              <a:t>		</a:t>
            </a:r>
            <a:r>
              <a:rPr sz="3150" spc="550" dirty="0">
                <a:latin typeface="Calibri"/>
                <a:cs typeface="Calibri"/>
              </a:rPr>
              <a:t>à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350" dirty="0">
                <a:latin typeface="Calibri"/>
                <a:cs typeface="Calibri"/>
              </a:rPr>
              <a:t>la</a:t>
            </a:r>
            <a:r>
              <a:rPr sz="3150" dirty="0">
                <a:latin typeface="Calibri"/>
                <a:cs typeface="Calibri"/>
              </a:rPr>
              <a:t>		</a:t>
            </a:r>
            <a:r>
              <a:rPr sz="3150" spc="325" dirty="0">
                <a:latin typeface="Calibri"/>
                <a:cs typeface="Calibri"/>
              </a:rPr>
              <a:t>création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225" dirty="0">
                <a:latin typeface="Calibri"/>
                <a:cs typeface="Calibri"/>
              </a:rPr>
              <a:t>d’entreprise.</a:t>
            </a:r>
            <a:endParaRPr sz="3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7917" y="6069330"/>
            <a:ext cx="123825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917" y="7269480"/>
            <a:ext cx="123825" cy="1238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3267" y="2710212"/>
            <a:ext cx="951801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spc="190" dirty="0">
                <a:solidFill>
                  <a:srgbClr val="6969AF"/>
                </a:solidFill>
              </a:rPr>
              <a:t>FORMATION</a:t>
            </a:r>
            <a:r>
              <a:rPr sz="3850" spc="250" dirty="0">
                <a:solidFill>
                  <a:srgbClr val="6969AF"/>
                </a:solidFill>
              </a:rPr>
              <a:t> </a:t>
            </a:r>
            <a:r>
              <a:rPr sz="3850" spc="-285" dirty="0">
                <a:solidFill>
                  <a:srgbClr val="6969AF"/>
                </a:solidFill>
              </a:rPr>
              <a:t>ET</a:t>
            </a:r>
            <a:r>
              <a:rPr sz="3850" spc="260" dirty="0">
                <a:solidFill>
                  <a:srgbClr val="6969AF"/>
                </a:solidFill>
              </a:rPr>
              <a:t> </a:t>
            </a:r>
            <a:r>
              <a:rPr sz="3850" spc="215" dirty="0">
                <a:solidFill>
                  <a:srgbClr val="6969AF"/>
                </a:solidFill>
              </a:rPr>
              <a:t>ACCOMPAGNEMENT</a:t>
            </a:r>
            <a:endParaRPr sz="385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0672" y="902467"/>
            <a:ext cx="1590674" cy="581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83816" y="697491"/>
            <a:ext cx="2045413" cy="11679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8884" y="623523"/>
            <a:ext cx="1023935" cy="135644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603876" y="4802383"/>
            <a:ext cx="123825" cy="1384935"/>
          </a:xfrm>
          <a:custGeom>
            <a:avLst/>
            <a:gdLst/>
            <a:ahLst/>
            <a:cxnLst/>
            <a:rect l="l" t="t" r="r" b="b"/>
            <a:pathLst>
              <a:path w="123825" h="1384935">
                <a:moveTo>
                  <a:pt x="59761" y="0"/>
                </a:moveTo>
                <a:lnTo>
                  <a:pt x="104748" y="18634"/>
                </a:lnTo>
                <a:lnTo>
                  <a:pt x="123383" y="63623"/>
                </a:lnTo>
                <a:lnTo>
                  <a:pt x="123383" y="1324084"/>
                </a:lnTo>
                <a:lnTo>
                  <a:pt x="122149" y="1336553"/>
                </a:lnTo>
                <a:lnTo>
                  <a:pt x="95058" y="1377018"/>
                </a:lnTo>
                <a:lnTo>
                  <a:pt x="78276" y="1384636"/>
                </a:lnTo>
                <a:lnTo>
                  <a:pt x="59761" y="0"/>
                </a:lnTo>
                <a:close/>
              </a:path>
              <a:path w="123825" h="1384935">
                <a:moveTo>
                  <a:pt x="0" y="1345211"/>
                </a:moveTo>
                <a:lnTo>
                  <a:pt x="0" y="42496"/>
                </a:lnTo>
                <a:lnTo>
                  <a:pt x="24460" y="10689"/>
                </a:lnTo>
                <a:lnTo>
                  <a:pt x="59757" y="0"/>
                </a:lnTo>
                <a:lnTo>
                  <a:pt x="41242" y="1384636"/>
                </a:lnTo>
                <a:lnTo>
                  <a:pt x="6824" y="1359382"/>
                </a:lnTo>
                <a:lnTo>
                  <a:pt x="0" y="1345211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5757" y="4802368"/>
            <a:ext cx="113030" cy="3241675"/>
          </a:xfrm>
          <a:custGeom>
            <a:avLst/>
            <a:gdLst/>
            <a:ahLst/>
            <a:cxnLst/>
            <a:rect l="l" t="t" r="r" b="b"/>
            <a:pathLst>
              <a:path w="113030" h="3241675">
                <a:moveTo>
                  <a:pt x="0" y="3208780"/>
                </a:moveTo>
                <a:lnTo>
                  <a:pt x="0" y="34227"/>
                </a:lnTo>
                <a:lnTo>
                  <a:pt x="30813" y="4510"/>
                </a:lnTo>
                <a:lnTo>
                  <a:pt x="53488" y="0"/>
                </a:lnTo>
                <a:lnTo>
                  <a:pt x="65102" y="1149"/>
                </a:lnTo>
                <a:lnTo>
                  <a:pt x="102787" y="26379"/>
                </a:lnTo>
                <a:lnTo>
                  <a:pt x="112742" y="3183754"/>
                </a:lnTo>
                <a:lnTo>
                  <a:pt x="111593" y="3195367"/>
                </a:lnTo>
                <a:lnTo>
                  <a:pt x="86362" y="3233052"/>
                </a:lnTo>
                <a:lnTo>
                  <a:pt x="66777" y="3241350"/>
                </a:lnTo>
                <a:lnTo>
                  <a:pt x="40199" y="3241350"/>
                </a:lnTo>
                <a:lnTo>
                  <a:pt x="4189" y="3216628"/>
                </a:lnTo>
                <a:lnTo>
                  <a:pt x="0" y="3208780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0573" y="4802368"/>
            <a:ext cx="113030" cy="3241675"/>
          </a:xfrm>
          <a:custGeom>
            <a:avLst/>
            <a:gdLst/>
            <a:ahLst/>
            <a:cxnLst/>
            <a:rect l="l" t="t" r="r" b="b"/>
            <a:pathLst>
              <a:path w="113030" h="3241675">
                <a:moveTo>
                  <a:pt x="0" y="3208779"/>
                </a:moveTo>
                <a:lnTo>
                  <a:pt x="0" y="34228"/>
                </a:lnTo>
                <a:lnTo>
                  <a:pt x="30813" y="4510"/>
                </a:lnTo>
                <a:lnTo>
                  <a:pt x="53488" y="0"/>
                </a:lnTo>
                <a:lnTo>
                  <a:pt x="65102" y="1149"/>
                </a:lnTo>
                <a:lnTo>
                  <a:pt x="102787" y="26379"/>
                </a:lnTo>
                <a:lnTo>
                  <a:pt x="112742" y="3183754"/>
                </a:lnTo>
                <a:lnTo>
                  <a:pt x="111593" y="3195367"/>
                </a:lnTo>
                <a:lnTo>
                  <a:pt x="86362" y="3233052"/>
                </a:lnTo>
                <a:lnTo>
                  <a:pt x="66777" y="3241350"/>
                </a:lnTo>
                <a:lnTo>
                  <a:pt x="40199" y="3241350"/>
                </a:lnTo>
                <a:lnTo>
                  <a:pt x="4190" y="3216628"/>
                </a:lnTo>
                <a:lnTo>
                  <a:pt x="0" y="3208779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9076" y="3771896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38" y="463667"/>
                </a:moveTo>
                <a:lnTo>
                  <a:pt x="194142" y="463667"/>
                </a:lnTo>
                <a:lnTo>
                  <a:pt x="187971" y="463056"/>
                </a:lnTo>
                <a:lnTo>
                  <a:pt x="144325" y="449794"/>
                </a:lnTo>
                <a:lnTo>
                  <a:pt x="104085" y="428310"/>
                </a:lnTo>
                <a:lnTo>
                  <a:pt x="68477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5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7" y="68476"/>
                </a:lnTo>
                <a:lnTo>
                  <a:pt x="104085" y="39280"/>
                </a:lnTo>
                <a:lnTo>
                  <a:pt x="144325" y="17796"/>
                </a:lnTo>
                <a:lnTo>
                  <a:pt x="187971" y="4533"/>
                </a:lnTo>
                <a:lnTo>
                  <a:pt x="233794" y="0"/>
                </a:lnTo>
                <a:lnTo>
                  <a:pt x="4912586" y="0"/>
                </a:lnTo>
                <a:lnTo>
                  <a:pt x="4958409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099" y="104085"/>
                </a:lnTo>
                <a:lnTo>
                  <a:pt x="5128583" y="144325"/>
                </a:lnTo>
                <a:lnTo>
                  <a:pt x="5141845" y="187971"/>
                </a:lnTo>
                <a:lnTo>
                  <a:pt x="5145212" y="222001"/>
                </a:lnTo>
                <a:lnTo>
                  <a:pt x="5145212" y="245589"/>
                </a:lnTo>
                <a:lnTo>
                  <a:pt x="5128583" y="323265"/>
                </a:lnTo>
                <a:lnTo>
                  <a:pt x="5107099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9" y="463056"/>
                </a:lnTo>
                <a:lnTo>
                  <a:pt x="4952238" y="463667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98760" y="3849076"/>
            <a:ext cx="478726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INNOVATEUR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66245" y="3771896"/>
            <a:ext cx="4592955" cy="466725"/>
          </a:xfrm>
          <a:custGeom>
            <a:avLst/>
            <a:gdLst/>
            <a:ahLst/>
            <a:cxnLst/>
            <a:rect l="l" t="t" r="r" b="b"/>
            <a:pathLst>
              <a:path w="4592955" h="466725">
                <a:moveTo>
                  <a:pt x="4380159" y="466114"/>
                </a:moveTo>
                <a:lnTo>
                  <a:pt x="219155" y="466114"/>
                </a:lnTo>
                <a:lnTo>
                  <a:pt x="186677" y="462840"/>
                </a:lnTo>
                <a:lnTo>
                  <a:pt x="142791" y="449218"/>
                </a:lnTo>
                <a:lnTo>
                  <a:pt x="103078" y="427662"/>
                </a:lnTo>
                <a:lnTo>
                  <a:pt x="68477" y="399113"/>
                </a:lnTo>
                <a:lnTo>
                  <a:pt x="39928" y="364512"/>
                </a:lnTo>
                <a:lnTo>
                  <a:pt x="18372" y="324799"/>
                </a:lnTo>
                <a:lnTo>
                  <a:pt x="4749" y="280913"/>
                </a:lnTo>
                <a:lnTo>
                  <a:pt x="0" y="233795"/>
                </a:lnTo>
                <a:lnTo>
                  <a:pt x="4749" y="186677"/>
                </a:lnTo>
                <a:lnTo>
                  <a:pt x="18372" y="142791"/>
                </a:lnTo>
                <a:lnTo>
                  <a:pt x="39928" y="103078"/>
                </a:lnTo>
                <a:lnTo>
                  <a:pt x="68477" y="68477"/>
                </a:lnTo>
                <a:lnTo>
                  <a:pt x="103078" y="39928"/>
                </a:lnTo>
                <a:lnTo>
                  <a:pt x="142791" y="18372"/>
                </a:lnTo>
                <a:lnTo>
                  <a:pt x="186677" y="4749"/>
                </a:lnTo>
                <a:lnTo>
                  <a:pt x="233795" y="0"/>
                </a:lnTo>
                <a:lnTo>
                  <a:pt x="4365519" y="0"/>
                </a:lnTo>
                <a:lnTo>
                  <a:pt x="4412637" y="4749"/>
                </a:lnTo>
                <a:lnTo>
                  <a:pt x="4456523" y="18372"/>
                </a:lnTo>
                <a:lnTo>
                  <a:pt x="4496236" y="39928"/>
                </a:lnTo>
                <a:lnTo>
                  <a:pt x="4530837" y="68477"/>
                </a:lnTo>
                <a:lnTo>
                  <a:pt x="4559386" y="103078"/>
                </a:lnTo>
                <a:lnTo>
                  <a:pt x="4580942" y="142791"/>
                </a:lnTo>
                <a:lnTo>
                  <a:pt x="4592605" y="180365"/>
                </a:lnTo>
                <a:lnTo>
                  <a:pt x="4592605" y="287225"/>
                </a:lnTo>
                <a:lnTo>
                  <a:pt x="4580942" y="324799"/>
                </a:lnTo>
                <a:lnTo>
                  <a:pt x="4559386" y="364512"/>
                </a:lnTo>
                <a:lnTo>
                  <a:pt x="4530837" y="399113"/>
                </a:lnTo>
                <a:lnTo>
                  <a:pt x="4496236" y="427662"/>
                </a:lnTo>
                <a:lnTo>
                  <a:pt x="4456523" y="449218"/>
                </a:lnTo>
                <a:lnTo>
                  <a:pt x="4412637" y="462840"/>
                </a:lnTo>
                <a:lnTo>
                  <a:pt x="4380159" y="466114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8285" y="3843759"/>
            <a:ext cx="4135754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65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INITIATEUR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15728" y="3771896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38" y="463667"/>
                </a:moveTo>
                <a:lnTo>
                  <a:pt x="194142" y="463667"/>
                </a:lnTo>
                <a:lnTo>
                  <a:pt x="187971" y="463056"/>
                </a:lnTo>
                <a:lnTo>
                  <a:pt x="144325" y="449794"/>
                </a:lnTo>
                <a:lnTo>
                  <a:pt x="104085" y="428310"/>
                </a:lnTo>
                <a:lnTo>
                  <a:pt x="68477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5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7" y="68476"/>
                </a:lnTo>
                <a:lnTo>
                  <a:pt x="104085" y="39280"/>
                </a:lnTo>
                <a:lnTo>
                  <a:pt x="144325" y="17796"/>
                </a:lnTo>
                <a:lnTo>
                  <a:pt x="187971" y="4533"/>
                </a:lnTo>
                <a:lnTo>
                  <a:pt x="233794" y="0"/>
                </a:lnTo>
                <a:lnTo>
                  <a:pt x="4912586" y="0"/>
                </a:lnTo>
                <a:lnTo>
                  <a:pt x="4958409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099" y="104085"/>
                </a:lnTo>
                <a:lnTo>
                  <a:pt x="5128583" y="144325"/>
                </a:lnTo>
                <a:lnTo>
                  <a:pt x="5141846" y="187971"/>
                </a:lnTo>
                <a:lnTo>
                  <a:pt x="5145212" y="221987"/>
                </a:lnTo>
                <a:lnTo>
                  <a:pt x="5145212" y="245602"/>
                </a:lnTo>
                <a:lnTo>
                  <a:pt x="5128583" y="323265"/>
                </a:lnTo>
                <a:lnTo>
                  <a:pt x="5107099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9" y="463056"/>
                </a:lnTo>
                <a:lnTo>
                  <a:pt x="4952238" y="463667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33843" y="3849076"/>
            <a:ext cx="471043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PROMOTEUR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243" y="6106052"/>
            <a:ext cx="123825" cy="12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243" y="7849127"/>
            <a:ext cx="123825" cy="123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2493" y="5205622"/>
            <a:ext cx="14541500" cy="40925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ACCES</a:t>
            </a:r>
            <a:r>
              <a:rPr sz="3300" b="1" spc="53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spc="85" dirty="0">
                <a:solidFill>
                  <a:srgbClr val="2A366D"/>
                </a:solidFill>
                <a:latin typeface="Arial"/>
                <a:cs typeface="Arial"/>
              </a:rPr>
              <a:t>AUX</a:t>
            </a:r>
            <a:r>
              <a:rPr sz="3300" b="1" spc="535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ESPACES/RESSOURCES</a:t>
            </a:r>
            <a:r>
              <a:rPr sz="3300" b="1" spc="535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2A366D"/>
                </a:solidFill>
                <a:latin typeface="Arial"/>
                <a:cs typeface="Arial"/>
              </a:rPr>
              <a:t>MATERIELLES</a:t>
            </a:r>
            <a:endParaRPr sz="3300" dirty="0">
              <a:latin typeface="Arial"/>
              <a:cs typeface="Arial"/>
            </a:endParaRPr>
          </a:p>
          <a:p>
            <a:pPr marL="724535" marR="182880">
              <a:lnSpc>
                <a:spcPct val="115500"/>
              </a:lnSpc>
              <a:tabLst>
                <a:tab pos="2101850" algn="l"/>
                <a:tab pos="2527300" algn="l"/>
                <a:tab pos="3145790" algn="l"/>
                <a:tab pos="3520440" algn="l"/>
                <a:tab pos="4214495" algn="l"/>
                <a:tab pos="4600575" algn="l"/>
                <a:tab pos="5011420" algn="l"/>
                <a:tab pos="6770370" algn="l"/>
                <a:tab pos="6894195" algn="l"/>
                <a:tab pos="7226300" algn="l"/>
                <a:tab pos="7942580" algn="l"/>
                <a:tab pos="8648065" algn="l"/>
                <a:tab pos="10092690" algn="l"/>
                <a:tab pos="10503535" algn="l"/>
                <a:tab pos="10731500" algn="l"/>
                <a:tab pos="11069955" algn="l"/>
                <a:tab pos="13798550" algn="l"/>
              </a:tabLst>
            </a:pPr>
            <a:r>
              <a:rPr sz="3300" spc="400" dirty="0">
                <a:latin typeface="Calibri"/>
                <a:cs typeface="Calibri"/>
              </a:rPr>
              <a:t>Accès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580" dirty="0">
                <a:latin typeface="Calibri"/>
                <a:cs typeface="Calibri"/>
              </a:rPr>
              <a:t>à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20" dirty="0" err="1">
                <a:latin typeface="Calibri"/>
                <a:cs typeface="Calibri"/>
              </a:rPr>
              <a:t>l’espace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55" dirty="0">
                <a:latin typeface="Calibri"/>
                <a:cs typeface="Calibri"/>
              </a:rPr>
              <a:t>«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75" dirty="0">
                <a:latin typeface="Calibri"/>
                <a:cs typeface="Calibri"/>
              </a:rPr>
              <a:t>Etudiant</a:t>
            </a:r>
            <a:r>
              <a:rPr sz="3300" dirty="0">
                <a:latin typeface="Calibri"/>
                <a:cs typeface="Calibri"/>
              </a:rPr>
              <a:t>		</a:t>
            </a:r>
            <a:r>
              <a:rPr sz="3300" spc="420" dirty="0">
                <a:latin typeface="Calibri"/>
                <a:cs typeface="Calibri"/>
              </a:rPr>
              <a:t>-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65" dirty="0">
                <a:latin typeface="Calibri"/>
                <a:cs typeface="Calibri"/>
              </a:rPr>
              <a:t>Entrepreneur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55" dirty="0">
                <a:latin typeface="Calibri"/>
                <a:cs typeface="Calibri"/>
              </a:rPr>
              <a:t>»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65" dirty="0">
                <a:latin typeface="Calibri"/>
                <a:cs typeface="Calibri"/>
              </a:rPr>
              <a:t>et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25" dirty="0">
                <a:latin typeface="Calibri"/>
                <a:cs typeface="Calibri"/>
              </a:rPr>
              <a:t>aux </a:t>
            </a:r>
            <a:r>
              <a:rPr sz="3300" spc="265" dirty="0">
                <a:latin typeface="Calibri"/>
                <a:cs typeface="Calibri"/>
              </a:rPr>
              <a:t>opportunités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455" dirty="0">
                <a:latin typeface="Calibri"/>
                <a:cs typeface="Calibri"/>
              </a:rPr>
              <a:t>de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85" dirty="0">
                <a:latin typeface="Calibri"/>
                <a:cs typeface="Calibri"/>
              </a:rPr>
              <a:t>réseautage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470" dirty="0">
                <a:latin typeface="Calibri"/>
                <a:cs typeface="Calibri"/>
              </a:rPr>
              <a:t>avec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15" dirty="0">
                <a:latin typeface="Calibri"/>
                <a:cs typeface="Calibri"/>
              </a:rPr>
              <a:t>les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70" dirty="0">
                <a:latin typeface="Calibri"/>
                <a:cs typeface="Calibri"/>
              </a:rPr>
              <a:t>étudiants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65" dirty="0">
                <a:latin typeface="Calibri"/>
                <a:cs typeface="Calibri"/>
              </a:rPr>
              <a:t>entrepreneurs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455" dirty="0">
                <a:latin typeface="Calibri"/>
                <a:cs typeface="Calibri"/>
              </a:rPr>
              <a:t>de </a:t>
            </a:r>
            <a:r>
              <a:rPr sz="3300" spc="275" dirty="0">
                <a:latin typeface="Calibri"/>
                <a:cs typeface="Calibri"/>
              </a:rPr>
              <a:t>différentes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35" dirty="0">
                <a:latin typeface="Calibri"/>
                <a:cs typeface="Calibri"/>
              </a:rPr>
              <a:t>spécialités</a:t>
            </a:r>
            <a:endParaRPr sz="3300" dirty="0">
              <a:latin typeface="Calibri"/>
              <a:cs typeface="Calibri"/>
            </a:endParaRPr>
          </a:p>
          <a:p>
            <a:pPr marL="724535">
              <a:lnSpc>
                <a:spcPct val="100000"/>
              </a:lnSpc>
              <a:spcBef>
                <a:spcPts val="615"/>
              </a:spcBef>
              <a:tabLst>
                <a:tab pos="2101850" algn="l"/>
                <a:tab pos="2755265" algn="l"/>
                <a:tab pos="4432935" algn="l"/>
                <a:tab pos="4999355" algn="l"/>
                <a:tab pos="5883910" algn="l"/>
                <a:tab pos="8626475" algn="l"/>
                <a:tab pos="9192895" algn="l"/>
                <a:tab pos="10881360" algn="l"/>
                <a:tab pos="11575415" algn="l"/>
              </a:tabLst>
            </a:pPr>
            <a:r>
              <a:rPr sz="3300" spc="400" dirty="0">
                <a:latin typeface="Calibri"/>
                <a:cs typeface="Calibri"/>
              </a:rPr>
              <a:t>Accès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15" dirty="0">
                <a:latin typeface="Calibri"/>
                <a:cs typeface="Calibri"/>
              </a:rPr>
              <a:t>au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75" dirty="0">
                <a:latin typeface="Calibri"/>
                <a:cs typeface="Calibri"/>
              </a:rPr>
              <a:t>FABLAB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65" dirty="0">
                <a:latin typeface="Calibri"/>
                <a:cs typeface="Calibri"/>
              </a:rPr>
              <a:t>et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25" dirty="0">
                <a:latin typeface="Calibri"/>
                <a:cs typeface="Calibri"/>
              </a:rPr>
              <a:t>aux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30" dirty="0">
                <a:latin typeface="Calibri"/>
                <a:cs typeface="Calibri"/>
              </a:rPr>
              <a:t>laboratoires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65" dirty="0">
                <a:latin typeface="Calibri"/>
                <a:cs typeface="Calibri"/>
              </a:rPr>
              <a:t>et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295" dirty="0">
                <a:latin typeface="Calibri"/>
                <a:cs typeface="Calibri"/>
              </a:rPr>
              <a:t>centres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455" dirty="0">
                <a:latin typeface="Calibri"/>
                <a:cs typeface="Calibri"/>
              </a:rPr>
              <a:t>de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355" dirty="0">
                <a:latin typeface="Calibri"/>
                <a:cs typeface="Calibri"/>
              </a:rPr>
              <a:t>recherche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250" dirty="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tabLst>
                <a:tab pos="11217275" algn="l"/>
              </a:tabLst>
            </a:pPr>
            <a:r>
              <a:rPr sz="3300" b="1" spc="95" dirty="0">
                <a:solidFill>
                  <a:srgbClr val="2A366D"/>
                </a:solidFill>
                <a:latin typeface="Arial"/>
                <a:cs typeface="Arial"/>
              </a:rPr>
              <a:t>SOUTIEN</a:t>
            </a:r>
            <a:r>
              <a:rPr sz="3300" b="1" spc="18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2A366D"/>
                </a:solidFill>
                <a:latin typeface="Arial"/>
                <a:cs typeface="Arial"/>
              </a:rPr>
              <a:t>DANS</a:t>
            </a:r>
            <a:r>
              <a:rPr sz="3300" b="1" spc="18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LA</a:t>
            </a:r>
            <a:r>
              <a:rPr sz="3300" b="1" spc="18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RECHERCHE</a:t>
            </a:r>
            <a:r>
              <a:rPr sz="3300" b="1" spc="185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DES</a:t>
            </a:r>
            <a:r>
              <a:rPr sz="3300" b="1" spc="18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SOURCES</a:t>
            </a:r>
            <a:r>
              <a:rPr sz="3300" b="1" spc="180" dirty="0">
                <a:solidFill>
                  <a:srgbClr val="2A366D"/>
                </a:solidFill>
                <a:latin typeface="Arial"/>
                <a:cs typeface="Arial"/>
              </a:rPr>
              <a:t> </a:t>
            </a:r>
            <a:r>
              <a:rPr sz="3300" b="1" spc="-25" dirty="0">
                <a:solidFill>
                  <a:srgbClr val="2A366D"/>
                </a:solidFill>
                <a:latin typeface="Arial"/>
                <a:cs typeface="Arial"/>
              </a:rPr>
              <a:t>DE</a:t>
            </a:r>
            <a:r>
              <a:rPr sz="3300" b="1" dirty="0">
                <a:solidFill>
                  <a:srgbClr val="2A366D"/>
                </a:solidFill>
                <a:latin typeface="Arial"/>
                <a:cs typeface="Arial"/>
              </a:rPr>
              <a:t>	</a:t>
            </a:r>
            <a:r>
              <a:rPr sz="3300" b="1" spc="165" dirty="0">
                <a:solidFill>
                  <a:srgbClr val="2A366D"/>
                </a:solidFill>
                <a:latin typeface="Arial"/>
                <a:cs typeface="Arial"/>
              </a:rPr>
              <a:t>FINANCEMENT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9314" y="2744702"/>
            <a:ext cx="1311021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3800" dirty="0">
                <a:solidFill>
                  <a:srgbClr val="243477"/>
                </a:solidFill>
              </a:rPr>
              <a:t>QUELS</a:t>
            </a:r>
            <a:r>
              <a:rPr sz="3800" spc="125" dirty="0">
                <a:solidFill>
                  <a:srgbClr val="243477"/>
                </a:solidFill>
              </a:rPr>
              <a:t> SONT </a:t>
            </a:r>
            <a:r>
              <a:rPr sz="3800" spc="-285" dirty="0">
                <a:solidFill>
                  <a:srgbClr val="243477"/>
                </a:solidFill>
              </a:rPr>
              <a:t>LES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60" dirty="0">
                <a:solidFill>
                  <a:srgbClr val="243477"/>
                </a:solidFill>
              </a:rPr>
              <a:t>AVANTAGES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160" dirty="0">
                <a:solidFill>
                  <a:srgbClr val="243477"/>
                </a:solidFill>
              </a:rPr>
              <a:t>DU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-40" dirty="0">
                <a:solidFill>
                  <a:srgbClr val="243477"/>
                </a:solidFill>
              </a:rPr>
              <a:t>STATUT</a:t>
            </a:r>
            <a:r>
              <a:rPr sz="3800" spc="125" dirty="0">
                <a:solidFill>
                  <a:srgbClr val="243477"/>
                </a:solidFill>
              </a:rPr>
              <a:t> </a:t>
            </a:r>
            <a:r>
              <a:rPr sz="3800" spc="60" dirty="0">
                <a:solidFill>
                  <a:srgbClr val="243477"/>
                </a:solidFill>
              </a:rPr>
              <a:t>ÉTUDIANT </a:t>
            </a:r>
            <a:r>
              <a:rPr sz="3800" dirty="0">
                <a:solidFill>
                  <a:srgbClr val="243477"/>
                </a:solidFill>
              </a:rPr>
              <a:t>ENTREPRENEUR</a:t>
            </a:r>
            <a:r>
              <a:rPr sz="3800" spc="55" dirty="0">
                <a:solidFill>
                  <a:srgbClr val="243477"/>
                </a:solidFill>
              </a:rPr>
              <a:t> </a:t>
            </a:r>
            <a:r>
              <a:rPr sz="3800" spc="155" dirty="0">
                <a:solidFill>
                  <a:srgbClr val="243477"/>
                </a:solidFill>
              </a:rPr>
              <a:t>?</a:t>
            </a:r>
            <a:endParaRPr sz="3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9741" y="1383213"/>
            <a:ext cx="1590674" cy="581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72884" y="1178235"/>
            <a:ext cx="2045413" cy="1167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67953" y="1104270"/>
            <a:ext cx="1023935" cy="13564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25391" y="5347815"/>
            <a:ext cx="130175" cy="1518920"/>
          </a:xfrm>
          <a:custGeom>
            <a:avLst/>
            <a:gdLst/>
            <a:ahLst/>
            <a:cxnLst/>
            <a:rect l="l" t="t" r="r" b="b"/>
            <a:pathLst>
              <a:path w="130175" h="1518920">
                <a:moveTo>
                  <a:pt x="0" y="1454005"/>
                </a:moveTo>
                <a:lnTo>
                  <a:pt x="0" y="64792"/>
                </a:lnTo>
                <a:lnTo>
                  <a:pt x="18977" y="18977"/>
                </a:lnTo>
                <a:lnTo>
                  <a:pt x="64792" y="0"/>
                </a:lnTo>
                <a:lnTo>
                  <a:pt x="77492" y="1256"/>
                </a:lnTo>
                <a:lnTo>
                  <a:pt x="118699" y="28845"/>
                </a:lnTo>
                <a:lnTo>
                  <a:pt x="129585" y="1454006"/>
                </a:lnTo>
                <a:lnTo>
                  <a:pt x="128328" y="1466705"/>
                </a:lnTo>
                <a:lnTo>
                  <a:pt x="100739" y="1507912"/>
                </a:lnTo>
                <a:lnTo>
                  <a:pt x="64793" y="1518799"/>
                </a:lnTo>
                <a:lnTo>
                  <a:pt x="52093" y="1517542"/>
                </a:lnTo>
                <a:lnTo>
                  <a:pt x="10885" y="1489953"/>
                </a:lnTo>
                <a:lnTo>
                  <a:pt x="0" y="1454005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944" y="5347875"/>
            <a:ext cx="118110" cy="2646680"/>
          </a:xfrm>
          <a:custGeom>
            <a:avLst/>
            <a:gdLst/>
            <a:ahLst/>
            <a:cxnLst/>
            <a:rect l="l" t="t" r="r" b="b"/>
            <a:pathLst>
              <a:path w="118110" h="2646679">
                <a:moveTo>
                  <a:pt x="0" y="2614168"/>
                </a:moveTo>
                <a:lnTo>
                  <a:pt x="0" y="33768"/>
                </a:lnTo>
                <a:lnTo>
                  <a:pt x="10309" y="18477"/>
                </a:lnTo>
                <a:lnTo>
                  <a:pt x="30362" y="4957"/>
                </a:lnTo>
                <a:lnTo>
                  <a:pt x="54918" y="0"/>
                </a:lnTo>
                <a:lnTo>
                  <a:pt x="79474" y="4957"/>
                </a:lnTo>
                <a:lnTo>
                  <a:pt x="99526" y="18477"/>
                </a:lnTo>
                <a:lnTo>
                  <a:pt x="113046" y="38530"/>
                </a:lnTo>
                <a:lnTo>
                  <a:pt x="118004" y="63086"/>
                </a:lnTo>
                <a:lnTo>
                  <a:pt x="118004" y="2584851"/>
                </a:lnTo>
                <a:lnTo>
                  <a:pt x="113046" y="2609407"/>
                </a:lnTo>
                <a:lnTo>
                  <a:pt x="99526" y="2629459"/>
                </a:lnTo>
                <a:lnTo>
                  <a:pt x="79474" y="2642979"/>
                </a:lnTo>
                <a:lnTo>
                  <a:pt x="61212" y="2646666"/>
                </a:lnTo>
                <a:lnTo>
                  <a:pt x="48623" y="2646666"/>
                </a:lnTo>
                <a:lnTo>
                  <a:pt x="30362" y="2642979"/>
                </a:lnTo>
                <a:lnTo>
                  <a:pt x="10309" y="2629459"/>
                </a:lnTo>
                <a:lnTo>
                  <a:pt x="0" y="2614168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8724" y="5347884"/>
            <a:ext cx="135255" cy="3877310"/>
          </a:xfrm>
          <a:custGeom>
            <a:avLst/>
            <a:gdLst/>
            <a:ahLst/>
            <a:cxnLst/>
            <a:rect l="l" t="t" r="r" b="b"/>
            <a:pathLst>
              <a:path w="135255" h="3877309">
                <a:moveTo>
                  <a:pt x="0" y="3877282"/>
                </a:moveTo>
                <a:lnTo>
                  <a:pt x="0" y="42805"/>
                </a:lnTo>
                <a:lnTo>
                  <a:pt x="25628" y="11803"/>
                </a:lnTo>
                <a:lnTo>
                  <a:pt x="64606" y="0"/>
                </a:lnTo>
                <a:lnTo>
                  <a:pt x="78376" y="1362"/>
                </a:lnTo>
                <a:lnTo>
                  <a:pt x="114284" y="20577"/>
                </a:lnTo>
                <a:lnTo>
                  <a:pt x="133499" y="56485"/>
                </a:lnTo>
                <a:lnTo>
                  <a:pt x="134861" y="3809010"/>
                </a:lnTo>
                <a:lnTo>
                  <a:pt x="133499" y="3822780"/>
                </a:lnTo>
                <a:lnTo>
                  <a:pt x="114284" y="3858687"/>
                </a:lnTo>
                <a:lnTo>
                  <a:pt x="80417" y="3877282"/>
                </a:lnTo>
                <a:lnTo>
                  <a:pt x="0" y="3877282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2116" y="4295038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38" y="463667"/>
                </a:moveTo>
                <a:lnTo>
                  <a:pt x="194141" y="463667"/>
                </a:lnTo>
                <a:lnTo>
                  <a:pt x="187971" y="463056"/>
                </a:lnTo>
                <a:lnTo>
                  <a:pt x="144325" y="449794"/>
                </a:lnTo>
                <a:lnTo>
                  <a:pt x="104085" y="428310"/>
                </a:lnTo>
                <a:lnTo>
                  <a:pt x="68476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5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6" y="68476"/>
                </a:lnTo>
                <a:lnTo>
                  <a:pt x="104085" y="39280"/>
                </a:lnTo>
                <a:lnTo>
                  <a:pt x="144325" y="17796"/>
                </a:lnTo>
                <a:lnTo>
                  <a:pt x="187971" y="4533"/>
                </a:lnTo>
                <a:lnTo>
                  <a:pt x="233794" y="0"/>
                </a:lnTo>
                <a:lnTo>
                  <a:pt x="4912585" y="0"/>
                </a:lnTo>
                <a:lnTo>
                  <a:pt x="4958408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099" y="104085"/>
                </a:lnTo>
                <a:lnTo>
                  <a:pt x="5128583" y="144325"/>
                </a:lnTo>
                <a:lnTo>
                  <a:pt x="5141846" y="187971"/>
                </a:lnTo>
                <a:lnTo>
                  <a:pt x="5145213" y="221997"/>
                </a:lnTo>
                <a:lnTo>
                  <a:pt x="5145213" y="245593"/>
                </a:lnTo>
                <a:lnTo>
                  <a:pt x="5128583" y="323265"/>
                </a:lnTo>
                <a:lnTo>
                  <a:pt x="5107099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8" y="463056"/>
                </a:lnTo>
                <a:lnTo>
                  <a:pt x="4952238" y="463667"/>
                </a:lnTo>
                <a:close/>
              </a:path>
            </a:pathLst>
          </a:custGeom>
          <a:solidFill>
            <a:srgbClr val="FF7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9287" y="4295038"/>
            <a:ext cx="4592955" cy="466725"/>
          </a:xfrm>
          <a:custGeom>
            <a:avLst/>
            <a:gdLst/>
            <a:ahLst/>
            <a:cxnLst/>
            <a:rect l="l" t="t" r="r" b="b"/>
            <a:pathLst>
              <a:path w="4592955" h="466725">
                <a:moveTo>
                  <a:pt x="4380155" y="466115"/>
                </a:moveTo>
                <a:lnTo>
                  <a:pt x="219159" y="466115"/>
                </a:lnTo>
                <a:lnTo>
                  <a:pt x="186677" y="462840"/>
                </a:lnTo>
                <a:lnTo>
                  <a:pt x="142791" y="449217"/>
                </a:lnTo>
                <a:lnTo>
                  <a:pt x="103078" y="427662"/>
                </a:lnTo>
                <a:lnTo>
                  <a:pt x="68477" y="399113"/>
                </a:lnTo>
                <a:lnTo>
                  <a:pt x="39928" y="364512"/>
                </a:lnTo>
                <a:lnTo>
                  <a:pt x="18372" y="324798"/>
                </a:lnTo>
                <a:lnTo>
                  <a:pt x="4749" y="280913"/>
                </a:lnTo>
                <a:lnTo>
                  <a:pt x="0" y="233795"/>
                </a:lnTo>
                <a:lnTo>
                  <a:pt x="4749" y="186677"/>
                </a:lnTo>
                <a:lnTo>
                  <a:pt x="18372" y="142791"/>
                </a:lnTo>
                <a:lnTo>
                  <a:pt x="39928" y="103078"/>
                </a:lnTo>
                <a:lnTo>
                  <a:pt x="68477" y="68476"/>
                </a:lnTo>
                <a:lnTo>
                  <a:pt x="103078" y="39928"/>
                </a:lnTo>
                <a:lnTo>
                  <a:pt x="142791" y="18372"/>
                </a:lnTo>
                <a:lnTo>
                  <a:pt x="186677" y="4749"/>
                </a:lnTo>
                <a:lnTo>
                  <a:pt x="233793" y="0"/>
                </a:lnTo>
                <a:lnTo>
                  <a:pt x="4365521" y="0"/>
                </a:lnTo>
                <a:lnTo>
                  <a:pt x="4412637" y="4749"/>
                </a:lnTo>
                <a:lnTo>
                  <a:pt x="4456523" y="18372"/>
                </a:lnTo>
                <a:lnTo>
                  <a:pt x="4496236" y="39928"/>
                </a:lnTo>
                <a:lnTo>
                  <a:pt x="4530838" y="68476"/>
                </a:lnTo>
                <a:lnTo>
                  <a:pt x="4559386" y="103078"/>
                </a:lnTo>
                <a:lnTo>
                  <a:pt x="4580942" y="142791"/>
                </a:lnTo>
                <a:lnTo>
                  <a:pt x="4592605" y="180364"/>
                </a:lnTo>
                <a:lnTo>
                  <a:pt x="4592605" y="287226"/>
                </a:lnTo>
                <a:lnTo>
                  <a:pt x="4580942" y="324798"/>
                </a:lnTo>
                <a:lnTo>
                  <a:pt x="4559386" y="364512"/>
                </a:lnTo>
                <a:lnTo>
                  <a:pt x="4530838" y="399113"/>
                </a:lnTo>
                <a:lnTo>
                  <a:pt x="4496236" y="427662"/>
                </a:lnTo>
                <a:lnTo>
                  <a:pt x="4456523" y="449217"/>
                </a:lnTo>
                <a:lnTo>
                  <a:pt x="4412637" y="462840"/>
                </a:lnTo>
                <a:lnTo>
                  <a:pt x="4380155" y="466115"/>
                </a:lnTo>
                <a:close/>
              </a:path>
            </a:pathLst>
          </a:custGeom>
          <a:solidFill>
            <a:srgbClr val="29C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1327" y="4366901"/>
            <a:ext cx="4135754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65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INITIATEUR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8770" y="4295038"/>
            <a:ext cx="5145405" cy="464184"/>
          </a:xfrm>
          <a:custGeom>
            <a:avLst/>
            <a:gdLst/>
            <a:ahLst/>
            <a:cxnLst/>
            <a:rect l="l" t="t" r="r" b="b"/>
            <a:pathLst>
              <a:path w="5145405" h="464185">
                <a:moveTo>
                  <a:pt x="4952238" y="463667"/>
                </a:moveTo>
                <a:lnTo>
                  <a:pt x="194142" y="463667"/>
                </a:lnTo>
                <a:lnTo>
                  <a:pt x="187971" y="463056"/>
                </a:lnTo>
                <a:lnTo>
                  <a:pt x="144326" y="449794"/>
                </a:lnTo>
                <a:lnTo>
                  <a:pt x="104085" y="428310"/>
                </a:lnTo>
                <a:lnTo>
                  <a:pt x="68477" y="399113"/>
                </a:lnTo>
                <a:lnTo>
                  <a:pt x="39280" y="363505"/>
                </a:lnTo>
                <a:lnTo>
                  <a:pt x="17796" y="323265"/>
                </a:lnTo>
                <a:lnTo>
                  <a:pt x="4533" y="279619"/>
                </a:lnTo>
                <a:lnTo>
                  <a:pt x="0" y="233795"/>
                </a:lnTo>
                <a:lnTo>
                  <a:pt x="4533" y="187971"/>
                </a:lnTo>
                <a:lnTo>
                  <a:pt x="17796" y="144325"/>
                </a:lnTo>
                <a:lnTo>
                  <a:pt x="39280" y="104085"/>
                </a:lnTo>
                <a:lnTo>
                  <a:pt x="68477" y="68476"/>
                </a:lnTo>
                <a:lnTo>
                  <a:pt x="104085" y="39280"/>
                </a:lnTo>
                <a:lnTo>
                  <a:pt x="144326" y="17796"/>
                </a:lnTo>
                <a:lnTo>
                  <a:pt x="187971" y="4533"/>
                </a:lnTo>
                <a:lnTo>
                  <a:pt x="233794" y="0"/>
                </a:lnTo>
                <a:lnTo>
                  <a:pt x="4912586" y="0"/>
                </a:lnTo>
                <a:lnTo>
                  <a:pt x="4958409" y="4533"/>
                </a:lnTo>
                <a:lnTo>
                  <a:pt x="5002054" y="17796"/>
                </a:lnTo>
                <a:lnTo>
                  <a:pt x="5042294" y="39280"/>
                </a:lnTo>
                <a:lnTo>
                  <a:pt x="5077903" y="68476"/>
                </a:lnTo>
                <a:lnTo>
                  <a:pt x="5107100" y="104085"/>
                </a:lnTo>
                <a:lnTo>
                  <a:pt x="5128583" y="144325"/>
                </a:lnTo>
                <a:lnTo>
                  <a:pt x="5141846" y="187971"/>
                </a:lnTo>
                <a:lnTo>
                  <a:pt x="5145212" y="221997"/>
                </a:lnTo>
                <a:lnTo>
                  <a:pt x="5145212" y="245593"/>
                </a:lnTo>
                <a:lnTo>
                  <a:pt x="5128583" y="323265"/>
                </a:lnTo>
                <a:lnTo>
                  <a:pt x="5107100" y="363505"/>
                </a:lnTo>
                <a:lnTo>
                  <a:pt x="5077903" y="399113"/>
                </a:lnTo>
                <a:lnTo>
                  <a:pt x="5042294" y="428310"/>
                </a:lnTo>
                <a:lnTo>
                  <a:pt x="5002054" y="449794"/>
                </a:lnTo>
                <a:lnTo>
                  <a:pt x="4958409" y="463056"/>
                </a:lnTo>
                <a:lnTo>
                  <a:pt x="4952238" y="463667"/>
                </a:lnTo>
                <a:close/>
              </a:path>
            </a:pathLst>
          </a:custGeom>
          <a:solidFill>
            <a:srgbClr val="DD3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21800" y="4372218"/>
            <a:ext cx="1004570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473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INNOVATEUR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ÉTUDIANT-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  <a:r>
              <a:rPr sz="18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PROMOTEUR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1494</Words>
  <Application>Microsoft Office PowerPoint</Application>
  <PresentationFormat>Personnalisé</PresentationFormat>
  <Paragraphs>225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Adobe Clean Han</vt:lpstr>
      <vt:lpstr>Arial</vt:lpstr>
      <vt:lpstr>Arial</vt:lpstr>
      <vt:lpstr>Arial Black</vt:lpstr>
      <vt:lpstr>Calibri</vt:lpstr>
      <vt:lpstr>Lucida Sans Unicode</vt:lpstr>
      <vt:lpstr>Tahoma</vt:lpstr>
      <vt:lpstr>Times New Roman</vt:lpstr>
      <vt:lpstr>Wingdings</vt:lpstr>
      <vt:lpstr>Office Theme</vt:lpstr>
      <vt:lpstr>UMA PEE : DISPOSITIF D'INCLUSION ÉCONOMIQUE ET SOCIALE DES DIPLÔMÉS DE L'UMA</vt:lpstr>
      <vt:lpstr>STATUT NATIONAL ÉTUDIANT ENTREPRENEUR SNEE : DE LA SÉLECTION À L’ACCOMPAGNEMENT</vt:lpstr>
      <vt:lpstr>Mise en œuvre du Statut « Etudiant-Entrepreneur »</vt:lpstr>
      <vt:lpstr>QU’EST CE QU’UN STATUT ÉTUDIANT ENTREPRENEUR ?</vt:lpstr>
      <vt:lpstr>QU'EST CE QU'UN STATUT NATIONAL DE L'ÉTUDIANT ENTREPRENEUR 🅂🄽🄴🄴 ?</vt:lpstr>
      <vt:lpstr>QUI A LE DROIT AU STATUT ÉTUDIANT ENTREPRENEUR ?</vt:lpstr>
      <vt:lpstr>QUELS SONT LES AVANTAGES DU STATUT ÉTUDIANT ENTREPRENEUR ?</vt:lpstr>
      <vt:lpstr>FORMATION ET ACCOMPAGNEMENT</vt:lpstr>
      <vt:lpstr>QUELS SONT LES AVANTAGES DU STATUT ÉTUDIANT ENTREPRENEUR ?</vt:lpstr>
      <vt:lpstr>QUELS SONT LES CRITÈRES DE SÉLECTION POUR OBTENIR LE STATUT ÉTUDIANT ENTREPRENEUR ?</vt:lpstr>
      <vt:lpstr>QUELS SONT LES CRITÈRES DE SÉLECTION POUR PASSER EN NIVEAU DE STATUT ÉTUDIANT ENTREPRENEUR ?</vt:lpstr>
      <vt:lpstr>Procédure d'obtention du SNEE</vt:lpstr>
      <vt:lpstr>L’ACCOMPAGNEMENT DE L’EE</vt:lpstr>
      <vt:lpstr>APPEL À CANDIDATURE</vt:lpstr>
      <vt:lpstr>PÔLE DE L'ÉTUDIANT ENTREPRENEUR</vt:lpstr>
      <vt:lpstr>NOTRE MISSION</vt:lpstr>
      <vt:lpstr>NOTRE MISSION</vt:lpstr>
      <vt:lpstr>NOTRE VISION</vt:lpstr>
      <vt:lpstr>NOTRE VISION</vt:lpstr>
      <vt:lpstr>OBJECTIF STRATEGIQUE DE L'UMA PEE</vt:lpstr>
      <vt:lpstr>NOTRE CIBLE</vt:lpstr>
      <vt:lpstr>NOTRE CIBLE</vt:lpstr>
      <vt:lpstr>NOTRE CIBLE</vt:lpstr>
      <vt:lpstr>Présentation PowerPoint</vt:lpstr>
      <vt:lpstr>Ahmed Amin al-Kabir, a obtenu le statut de Lauréat, Innovateur au niveau des projets innovants avec son projet SkyHarvest. </vt:lpstr>
      <vt:lpstr>MERCI ! N'hésitez pas à nous conacter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SESSION</dc:title>
  <dc:creator>Asma Hammami</dc:creator>
  <cp:keywords>DAFei5jZkKc,BAEe4mcNP8g</cp:keywords>
  <cp:lastModifiedBy>Yousra Seghir</cp:lastModifiedBy>
  <cp:revision>13</cp:revision>
  <dcterms:created xsi:type="dcterms:W3CDTF">2023-04-01T09:06:05Z</dcterms:created>
  <dcterms:modified xsi:type="dcterms:W3CDTF">2025-12-30T10:07:49Z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2023-03-31T00:00:00Z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2023-03-31T00:00:00Z</vt:filetime>
  </property>
</Properties>
</file>